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61" r:id="rId3"/>
    <p:sldId id="264" r:id="rId4"/>
    <p:sldId id="260" r:id="rId5"/>
    <p:sldId id="265" r:id="rId6"/>
    <p:sldId id="258" r:id="rId7"/>
    <p:sldId id="257" r:id="rId8"/>
    <p:sldId id="263" r:id="rId9"/>
    <p:sldId id="269" r:id="rId10"/>
    <p:sldId id="266" r:id="rId11"/>
    <p:sldId id="268" r:id="rId12"/>
    <p:sldId id="259" r:id="rId13"/>
    <p:sldId id="267" r:id="rId14"/>
    <p:sldId id="270" r:id="rId15"/>
    <p:sldId id="271" r:id="rId16"/>
    <p:sldId id="272" r:id="rId17"/>
    <p:sldId id="273" r:id="rId18"/>
    <p:sldId id="274" r:id="rId19"/>
    <p:sldId id="275" r:id="rId20"/>
    <p:sldId id="276" r:id="rId21"/>
    <p:sldId id="277" r:id="rId22"/>
    <p:sldId id="278" r:id="rId23"/>
    <p:sldId id="279" r:id="rId24"/>
    <p:sldId id="281" r:id="rId25"/>
    <p:sldId id="280"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GM\UDSculptureDataSet\image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Image Dataset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Sheet1!$C$31</c:f>
              <c:strCache>
                <c:ptCount val="1"/>
                <c:pt idx="0">
                  <c:v>Total Images</c:v>
                </c:pt>
              </c:strCache>
            </c:strRef>
          </c:tx>
          <c:spPr>
            <a:solidFill>
              <a:schemeClr val="accent1"/>
            </a:solidFill>
            <a:ln>
              <a:noFill/>
            </a:ln>
            <a:effectLst/>
          </c:spPr>
          <c:invertIfNegative val="0"/>
          <c:cat>
            <c:strRef>
              <c:f>Sheet1!$B$32:$B$56</c:f>
              <c:strCache>
                <c:ptCount val="25"/>
                <c:pt idx="1">
                  <c:v>CHRIST THE TEACHER</c:v>
                </c:pt>
                <c:pt idx="2">
                  <c:v>DANTE</c:v>
                </c:pt>
                <c:pt idx="3">
                  <c:v>HAIL MARY</c:v>
                </c:pt>
                <c:pt idx="4">
                  <c:v>HONOR ROLL</c:v>
                </c:pt>
                <c:pt idx="5">
                  <c:v>JANE AUSTEN</c:v>
                </c:pt>
                <c:pt idx="6">
                  <c:v>JOHN F KENNEDY</c:v>
                </c:pt>
                <c:pt idx="7">
                  <c:v>KAPPA ALPHA PSI</c:v>
                </c:pt>
                <c:pt idx="8">
                  <c:v>KNIGHT BY BROTHER MEL</c:v>
                </c:pt>
                <c:pt idx="9">
                  <c:v>LADY OF THE PINES</c:v>
                </c:pt>
                <c:pt idx="10">
                  <c:v>MARTIN LUTHER KING JR</c:v>
                </c:pt>
                <c:pt idx="11">
                  <c:v>MARY LOUISA</c:v>
                </c:pt>
                <c:pt idx="12">
                  <c:v>MARY OF CANA</c:v>
                </c:pt>
                <c:pt idx="13">
                  <c:v>MARY SEAT OF WISDOM</c:v>
                </c:pt>
                <c:pt idx="14">
                  <c:v>MOSES MAIMONIDES</c:v>
                </c:pt>
                <c:pt idx="15">
                  <c:v>OMEGA POINT</c:v>
                </c:pt>
                <c:pt idx="16">
                  <c:v>RED CUBE</c:v>
                </c:pt>
                <c:pt idx="17">
                  <c:v>SERENITY PINES</c:v>
                </c:pt>
                <c:pt idx="18">
                  <c:v>THE HOLY FAMILY</c:v>
                </c:pt>
                <c:pt idx="19">
                  <c:v>THOMAS EQUINAS</c:v>
                </c:pt>
                <c:pt idx="20">
                  <c:v>THRONE BY BROTHER MEL</c:v>
                </c:pt>
                <c:pt idx="21">
                  <c:v>TRUSTING IN DREAMS</c:v>
                </c:pt>
                <c:pt idx="22">
                  <c:v>WILLIAM JOSEPH CHAMINADE</c:v>
                </c:pt>
                <c:pt idx="23">
                  <c:v>WILLIAM SHAKESPEARE</c:v>
                </c:pt>
                <c:pt idx="24">
                  <c:v>WOLFGANG AMADEUS MOZART</c:v>
                </c:pt>
              </c:strCache>
            </c:strRef>
          </c:cat>
          <c:val>
            <c:numRef>
              <c:f>Sheet1!$C$32:$C$56</c:f>
              <c:numCache>
                <c:formatCode>General</c:formatCode>
                <c:ptCount val="25"/>
                <c:pt idx="1">
                  <c:v>370</c:v>
                </c:pt>
                <c:pt idx="2">
                  <c:v>300</c:v>
                </c:pt>
                <c:pt idx="3">
                  <c:v>200</c:v>
                </c:pt>
                <c:pt idx="4">
                  <c:v>385</c:v>
                </c:pt>
                <c:pt idx="5">
                  <c:v>330</c:v>
                </c:pt>
                <c:pt idx="6">
                  <c:v>390</c:v>
                </c:pt>
                <c:pt idx="7">
                  <c:v>190</c:v>
                </c:pt>
                <c:pt idx="8">
                  <c:v>160</c:v>
                </c:pt>
                <c:pt idx="9">
                  <c:v>260</c:v>
                </c:pt>
                <c:pt idx="10">
                  <c:v>480</c:v>
                </c:pt>
                <c:pt idx="11">
                  <c:v>265</c:v>
                </c:pt>
                <c:pt idx="12">
                  <c:v>330</c:v>
                </c:pt>
                <c:pt idx="13">
                  <c:v>170</c:v>
                </c:pt>
                <c:pt idx="14">
                  <c:v>335</c:v>
                </c:pt>
                <c:pt idx="15">
                  <c:v>160</c:v>
                </c:pt>
                <c:pt idx="16">
                  <c:v>210</c:v>
                </c:pt>
                <c:pt idx="17">
                  <c:v>330</c:v>
                </c:pt>
                <c:pt idx="18">
                  <c:v>225</c:v>
                </c:pt>
                <c:pt idx="19">
                  <c:v>300</c:v>
                </c:pt>
                <c:pt idx="20">
                  <c:v>170</c:v>
                </c:pt>
                <c:pt idx="21">
                  <c:v>170</c:v>
                </c:pt>
                <c:pt idx="22">
                  <c:v>440</c:v>
                </c:pt>
                <c:pt idx="23">
                  <c:v>350</c:v>
                </c:pt>
                <c:pt idx="24">
                  <c:v>300</c:v>
                </c:pt>
              </c:numCache>
            </c:numRef>
          </c:val>
          <c:extLst>
            <c:ext xmlns:c16="http://schemas.microsoft.com/office/drawing/2014/chart" uri="{C3380CC4-5D6E-409C-BE32-E72D297353CC}">
              <c16:uniqueId val="{00000000-210B-4A85-9CCE-F1362A759BF5}"/>
            </c:ext>
          </c:extLst>
        </c:ser>
        <c:dLbls>
          <c:showLegendKey val="0"/>
          <c:showVal val="0"/>
          <c:showCatName val="0"/>
          <c:showSerName val="0"/>
          <c:showPercent val="0"/>
          <c:showBubbleSize val="0"/>
        </c:dLbls>
        <c:gapWidth val="219"/>
        <c:overlap val="-27"/>
        <c:axId val="1016523808"/>
        <c:axId val="1016522144"/>
      </c:barChart>
      <c:catAx>
        <c:axId val="10165238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Class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6522144"/>
        <c:crosses val="autoZero"/>
        <c:auto val="1"/>
        <c:lblAlgn val="ctr"/>
        <c:lblOffset val="100"/>
        <c:noMultiLvlLbl val="0"/>
      </c:catAx>
      <c:valAx>
        <c:axId val="1016522144"/>
        <c:scaling>
          <c:orientation val="minMax"/>
          <c:max val="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Images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6523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8ADD-EA80-46A9-A827-DFA10179B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2E2CF7-C75E-4F94-ADE5-0B978B2C9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99CA4A-48AA-4770-BF1D-ADC7111FDB6F}"/>
              </a:ext>
            </a:extLst>
          </p:cNvPr>
          <p:cNvSpPr>
            <a:spLocks noGrp="1"/>
          </p:cNvSpPr>
          <p:nvPr>
            <p:ph type="dt" sz="half" idx="10"/>
          </p:nvPr>
        </p:nvSpPr>
        <p:spPr/>
        <p:txBody>
          <a:bodyPr/>
          <a:lstStyle/>
          <a:p>
            <a:fld id="{CA9A2E84-2733-4FAB-9009-FD46C79DEDF8}" type="datetimeFigureOut">
              <a:rPr lang="en-US" smtClean="0"/>
              <a:t>02-Dec-21</a:t>
            </a:fld>
            <a:endParaRPr lang="en-US"/>
          </a:p>
        </p:txBody>
      </p:sp>
      <p:sp>
        <p:nvSpPr>
          <p:cNvPr id="5" name="Footer Placeholder 4">
            <a:extLst>
              <a:ext uri="{FF2B5EF4-FFF2-40B4-BE49-F238E27FC236}">
                <a16:creationId xmlns:a16="http://schemas.microsoft.com/office/drawing/2014/main" id="{3B6DC397-14B3-4A06-A6B6-AA1C1C826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FCF75-82D3-41D0-86AF-66B9EA48F180}"/>
              </a:ext>
            </a:extLst>
          </p:cNvPr>
          <p:cNvSpPr>
            <a:spLocks noGrp="1"/>
          </p:cNvSpPr>
          <p:nvPr>
            <p:ph type="sldNum" sz="quarter" idx="12"/>
          </p:nvPr>
        </p:nvSpPr>
        <p:spPr/>
        <p:txBody>
          <a:bodyPr/>
          <a:lstStyle/>
          <a:p>
            <a:fld id="{7909A58E-7BEF-45D6-B478-0BFAAD534A04}" type="slidenum">
              <a:rPr lang="en-US" smtClean="0"/>
              <a:t>‹#›</a:t>
            </a:fld>
            <a:endParaRPr lang="en-US"/>
          </a:p>
        </p:txBody>
      </p:sp>
    </p:spTree>
    <p:extLst>
      <p:ext uri="{BB962C8B-B14F-4D97-AF65-F5344CB8AC3E}">
        <p14:creationId xmlns:p14="http://schemas.microsoft.com/office/powerpoint/2010/main" val="322099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D328-FD92-42FB-A853-EA67D60828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F1A577-31F6-49DD-8739-5CED914A0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6B570-14A2-40C0-835D-4CA738AA851B}"/>
              </a:ext>
            </a:extLst>
          </p:cNvPr>
          <p:cNvSpPr>
            <a:spLocks noGrp="1"/>
          </p:cNvSpPr>
          <p:nvPr>
            <p:ph type="dt" sz="half" idx="10"/>
          </p:nvPr>
        </p:nvSpPr>
        <p:spPr/>
        <p:txBody>
          <a:bodyPr/>
          <a:lstStyle/>
          <a:p>
            <a:fld id="{CA9A2E84-2733-4FAB-9009-FD46C79DEDF8}" type="datetimeFigureOut">
              <a:rPr lang="en-US" smtClean="0"/>
              <a:t>02-Dec-21</a:t>
            </a:fld>
            <a:endParaRPr lang="en-US"/>
          </a:p>
        </p:txBody>
      </p:sp>
      <p:sp>
        <p:nvSpPr>
          <p:cNvPr id="5" name="Footer Placeholder 4">
            <a:extLst>
              <a:ext uri="{FF2B5EF4-FFF2-40B4-BE49-F238E27FC236}">
                <a16:creationId xmlns:a16="http://schemas.microsoft.com/office/drawing/2014/main" id="{1F3F55AA-9A7C-44F2-B7CC-09BF98477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2DEF4-AF59-419D-B0C0-E98ED009F192}"/>
              </a:ext>
            </a:extLst>
          </p:cNvPr>
          <p:cNvSpPr>
            <a:spLocks noGrp="1"/>
          </p:cNvSpPr>
          <p:nvPr>
            <p:ph type="sldNum" sz="quarter" idx="12"/>
          </p:nvPr>
        </p:nvSpPr>
        <p:spPr/>
        <p:txBody>
          <a:bodyPr/>
          <a:lstStyle/>
          <a:p>
            <a:fld id="{7909A58E-7BEF-45D6-B478-0BFAAD534A04}" type="slidenum">
              <a:rPr lang="en-US" smtClean="0"/>
              <a:t>‹#›</a:t>
            </a:fld>
            <a:endParaRPr lang="en-US"/>
          </a:p>
        </p:txBody>
      </p:sp>
    </p:spTree>
    <p:extLst>
      <p:ext uri="{BB962C8B-B14F-4D97-AF65-F5344CB8AC3E}">
        <p14:creationId xmlns:p14="http://schemas.microsoft.com/office/powerpoint/2010/main" val="246701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292B1C-7EE5-4302-AB5C-FA6FE94F0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8BEF7C-6B1B-4936-A317-B95977096C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9F608-010F-4B9E-9C0D-B2B9D12F1E7D}"/>
              </a:ext>
            </a:extLst>
          </p:cNvPr>
          <p:cNvSpPr>
            <a:spLocks noGrp="1"/>
          </p:cNvSpPr>
          <p:nvPr>
            <p:ph type="dt" sz="half" idx="10"/>
          </p:nvPr>
        </p:nvSpPr>
        <p:spPr/>
        <p:txBody>
          <a:bodyPr/>
          <a:lstStyle/>
          <a:p>
            <a:fld id="{CA9A2E84-2733-4FAB-9009-FD46C79DEDF8}" type="datetimeFigureOut">
              <a:rPr lang="en-US" smtClean="0"/>
              <a:t>02-Dec-21</a:t>
            </a:fld>
            <a:endParaRPr lang="en-US"/>
          </a:p>
        </p:txBody>
      </p:sp>
      <p:sp>
        <p:nvSpPr>
          <p:cNvPr id="5" name="Footer Placeholder 4">
            <a:extLst>
              <a:ext uri="{FF2B5EF4-FFF2-40B4-BE49-F238E27FC236}">
                <a16:creationId xmlns:a16="http://schemas.microsoft.com/office/drawing/2014/main" id="{5810605C-3E9A-4A8A-A7E0-F640B23AF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21B29-CBBA-48B1-B5DC-5FD80866BBCE}"/>
              </a:ext>
            </a:extLst>
          </p:cNvPr>
          <p:cNvSpPr>
            <a:spLocks noGrp="1"/>
          </p:cNvSpPr>
          <p:nvPr>
            <p:ph type="sldNum" sz="quarter" idx="12"/>
          </p:nvPr>
        </p:nvSpPr>
        <p:spPr/>
        <p:txBody>
          <a:bodyPr/>
          <a:lstStyle/>
          <a:p>
            <a:fld id="{7909A58E-7BEF-45D6-B478-0BFAAD534A04}" type="slidenum">
              <a:rPr lang="en-US" smtClean="0"/>
              <a:t>‹#›</a:t>
            </a:fld>
            <a:endParaRPr lang="en-US"/>
          </a:p>
        </p:txBody>
      </p:sp>
    </p:spTree>
    <p:extLst>
      <p:ext uri="{BB962C8B-B14F-4D97-AF65-F5344CB8AC3E}">
        <p14:creationId xmlns:p14="http://schemas.microsoft.com/office/powerpoint/2010/main" val="2018645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3ED0-FC4F-4786-B9BC-131873C68A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9533D-8783-4FFF-9A95-CCB2FFFC1B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AAF3B7-E80C-4D96-B4C0-2EEF5D390C37}"/>
              </a:ext>
            </a:extLst>
          </p:cNvPr>
          <p:cNvSpPr>
            <a:spLocks noGrp="1"/>
          </p:cNvSpPr>
          <p:nvPr>
            <p:ph type="dt" sz="half" idx="10"/>
          </p:nvPr>
        </p:nvSpPr>
        <p:spPr/>
        <p:txBody>
          <a:bodyPr/>
          <a:lstStyle/>
          <a:p>
            <a:fld id="{CA9A2E84-2733-4FAB-9009-FD46C79DEDF8}" type="datetimeFigureOut">
              <a:rPr lang="en-US" smtClean="0"/>
              <a:t>02-Dec-21</a:t>
            </a:fld>
            <a:endParaRPr lang="en-US"/>
          </a:p>
        </p:txBody>
      </p:sp>
      <p:sp>
        <p:nvSpPr>
          <p:cNvPr id="5" name="Footer Placeholder 4">
            <a:extLst>
              <a:ext uri="{FF2B5EF4-FFF2-40B4-BE49-F238E27FC236}">
                <a16:creationId xmlns:a16="http://schemas.microsoft.com/office/drawing/2014/main" id="{D1F77B08-5D54-4D73-A916-BF0BCD7E10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69A72-8F2B-4BCB-B96B-C49E2E79706C}"/>
              </a:ext>
            </a:extLst>
          </p:cNvPr>
          <p:cNvSpPr>
            <a:spLocks noGrp="1"/>
          </p:cNvSpPr>
          <p:nvPr>
            <p:ph type="sldNum" sz="quarter" idx="12"/>
          </p:nvPr>
        </p:nvSpPr>
        <p:spPr/>
        <p:txBody>
          <a:bodyPr/>
          <a:lstStyle/>
          <a:p>
            <a:fld id="{7909A58E-7BEF-45D6-B478-0BFAAD534A04}" type="slidenum">
              <a:rPr lang="en-US" smtClean="0"/>
              <a:t>‹#›</a:t>
            </a:fld>
            <a:endParaRPr lang="en-US"/>
          </a:p>
        </p:txBody>
      </p:sp>
    </p:spTree>
    <p:extLst>
      <p:ext uri="{BB962C8B-B14F-4D97-AF65-F5344CB8AC3E}">
        <p14:creationId xmlns:p14="http://schemas.microsoft.com/office/powerpoint/2010/main" val="291493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3F6E8-EF05-4C3B-9A0F-C8BD3D4B10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159D31-DD7E-412D-83CE-737934D756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9AEFA8-CE1F-4BDD-86DC-251067B7D96C}"/>
              </a:ext>
            </a:extLst>
          </p:cNvPr>
          <p:cNvSpPr>
            <a:spLocks noGrp="1"/>
          </p:cNvSpPr>
          <p:nvPr>
            <p:ph type="dt" sz="half" idx="10"/>
          </p:nvPr>
        </p:nvSpPr>
        <p:spPr/>
        <p:txBody>
          <a:bodyPr/>
          <a:lstStyle/>
          <a:p>
            <a:fld id="{CA9A2E84-2733-4FAB-9009-FD46C79DEDF8}" type="datetimeFigureOut">
              <a:rPr lang="en-US" smtClean="0"/>
              <a:t>02-Dec-21</a:t>
            </a:fld>
            <a:endParaRPr lang="en-US"/>
          </a:p>
        </p:txBody>
      </p:sp>
      <p:sp>
        <p:nvSpPr>
          <p:cNvPr id="5" name="Footer Placeholder 4">
            <a:extLst>
              <a:ext uri="{FF2B5EF4-FFF2-40B4-BE49-F238E27FC236}">
                <a16:creationId xmlns:a16="http://schemas.microsoft.com/office/drawing/2014/main" id="{C49ECB4E-01E4-48A6-8257-6354615BC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51576-E3BC-4444-BE81-B88F2C1D2F5C}"/>
              </a:ext>
            </a:extLst>
          </p:cNvPr>
          <p:cNvSpPr>
            <a:spLocks noGrp="1"/>
          </p:cNvSpPr>
          <p:nvPr>
            <p:ph type="sldNum" sz="quarter" idx="12"/>
          </p:nvPr>
        </p:nvSpPr>
        <p:spPr/>
        <p:txBody>
          <a:bodyPr/>
          <a:lstStyle/>
          <a:p>
            <a:fld id="{7909A58E-7BEF-45D6-B478-0BFAAD534A04}" type="slidenum">
              <a:rPr lang="en-US" smtClean="0"/>
              <a:t>‹#›</a:t>
            </a:fld>
            <a:endParaRPr lang="en-US"/>
          </a:p>
        </p:txBody>
      </p:sp>
    </p:spTree>
    <p:extLst>
      <p:ext uri="{BB962C8B-B14F-4D97-AF65-F5344CB8AC3E}">
        <p14:creationId xmlns:p14="http://schemas.microsoft.com/office/powerpoint/2010/main" val="4250480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490C-2000-4B1C-9D5D-6317E37DD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8BD9A-C297-443F-87B4-F87AE86202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D1546C-C943-4B0F-A7DE-26A751D111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CA6D68-3A3C-4D00-A693-84A57012F01F}"/>
              </a:ext>
            </a:extLst>
          </p:cNvPr>
          <p:cNvSpPr>
            <a:spLocks noGrp="1"/>
          </p:cNvSpPr>
          <p:nvPr>
            <p:ph type="dt" sz="half" idx="10"/>
          </p:nvPr>
        </p:nvSpPr>
        <p:spPr/>
        <p:txBody>
          <a:bodyPr/>
          <a:lstStyle/>
          <a:p>
            <a:fld id="{CA9A2E84-2733-4FAB-9009-FD46C79DEDF8}" type="datetimeFigureOut">
              <a:rPr lang="en-US" smtClean="0"/>
              <a:t>02-Dec-21</a:t>
            </a:fld>
            <a:endParaRPr lang="en-US"/>
          </a:p>
        </p:txBody>
      </p:sp>
      <p:sp>
        <p:nvSpPr>
          <p:cNvPr id="6" name="Footer Placeholder 5">
            <a:extLst>
              <a:ext uri="{FF2B5EF4-FFF2-40B4-BE49-F238E27FC236}">
                <a16:creationId xmlns:a16="http://schemas.microsoft.com/office/drawing/2014/main" id="{3C623A20-E06C-40D5-8378-519FDF3E73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A2902E-347E-45FA-B9F8-593275C27AE5}"/>
              </a:ext>
            </a:extLst>
          </p:cNvPr>
          <p:cNvSpPr>
            <a:spLocks noGrp="1"/>
          </p:cNvSpPr>
          <p:nvPr>
            <p:ph type="sldNum" sz="quarter" idx="12"/>
          </p:nvPr>
        </p:nvSpPr>
        <p:spPr/>
        <p:txBody>
          <a:bodyPr/>
          <a:lstStyle/>
          <a:p>
            <a:fld id="{7909A58E-7BEF-45D6-B478-0BFAAD534A04}" type="slidenum">
              <a:rPr lang="en-US" smtClean="0"/>
              <a:t>‹#›</a:t>
            </a:fld>
            <a:endParaRPr lang="en-US"/>
          </a:p>
        </p:txBody>
      </p:sp>
    </p:spTree>
    <p:extLst>
      <p:ext uri="{BB962C8B-B14F-4D97-AF65-F5344CB8AC3E}">
        <p14:creationId xmlns:p14="http://schemas.microsoft.com/office/powerpoint/2010/main" val="218467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CE58B-69A5-4BE1-B4F9-8D46EC06C9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A4AEB-3854-4C4B-A3F1-0002C08511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C05890-45F7-4E66-9EAE-FF5800A02B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8EE591-CA2A-46FA-A8CB-F3D0F40CEA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6E8C79-44C9-4D2E-8BCF-C694DE8E4A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554E5F-FEAF-4A62-AEE3-68CCDED19943}"/>
              </a:ext>
            </a:extLst>
          </p:cNvPr>
          <p:cNvSpPr>
            <a:spLocks noGrp="1"/>
          </p:cNvSpPr>
          <p:nvPr>
            <p:ph type="dt" sz="half" idx="10"/>
          </p:nvPr>
        </p:nvSpPr>
        <p:spPr/>
        <p:txBody>
          <a:bodyPr/>
          <a:lstStyle/>
          <a:p>
            <a:fld id="{CA9A2E84-2733-4FAB-9009-FD46C79DEDF8}" type="datetimeFigureOut">
              <a:rPr lang="en-US" smtClean="0"/>
              <a:t>02-Dec-21</a:t>
            </a:fld>
            <a:endParaRPr lang="en-US"/>
          </a:p>
        </p:txBody>
      </p:sp>
      <p:sp>
        <p:nvSpPr>
          <p:cNvPr id="8" name="Footer Placeholder 7">
            <a:extLst>
              <a:ext uri="{FF2B5EF4-FFF2-40B4-BE49-F238E27FC236}">
                <a16:creationId xmlns:a16="http://schemas.microsoft.com/office/drawing/2014/main" id="{2DA7E4C4-7A0B-42BD-BB8A-EE19409C57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0CE9E0-9C26-4451-8733-954B5BCA32A8}"/>
              </a:ext>
            </a:extLst>
          </p:cNvPr>
          <p:cNvSpPr>
            <a:spLocks noGrp="1"/>
          </p:cNvSpPr>
          <p:nvPr>
            <p:ph type="sldNum" sz="quarter" idx="12"/>
          </p:nvPr>
        </p:nvSpPr>
        <p:spPr/>
        <p:txBody>
          <a:bodyPr/>
          <a:lstStyle/>
          <a:p>
            <a:fld id="{7909A58E-7BEF-45D6-B478-0BFAAD534A04}" type="slidenum">
              <a:rPr lang="en-US" smtClean="0"/>
              <a:t>‹#›</a:t>
            </a:fld>
            <a:endParaRPr lang="en-US"/>
          </a:p>
        </p:txBody>
      </p:sp>
    </p:spTree>
    <p:extLst>
      <p:ext uri="{BB962C8B-B14F-4D97-AF65-F5344CB8AC3E}">
        <p14:creationId xmlns:p14="http://schemas.microsoft.com/office/powerpoint/2010/main" val="3791062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9CB8-911C-408C-9529-92C3CA6C8F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4030B7-1D10-4F8E-BAEC-BF1C0230C220}"/>
              </a:ext>
            </a:extLst>
          </p:cNvPr>
          <p:cNvSpPr>
            <a:spLocks noGrp="1"/>
          </p:cNvSpPr>
          <p:nvPr>
            <p:ph type="dt" sz="half" idx="10"/>
          </p:nvPr>
        </p:nvSpPr>
        <p:spPr/>
        <p:txBody>
          <a:bodyPr/>
          <a:lstStyle/>
          <a:p>
            <a:fld id="{CA9A2E84-2733-4FAB-9009-FD46C79DEDF8}" type="datetimeFigureOut">
              <a:rPr lang="en-US" smtClean="0"/>
              <a:t>02-Dec-21</a:t>
            </a:fld>
            <a:endParaRPr lang="en-US"/>
          </a:p>
        </p:txBody>
      </p:sp>
      <p:sp>
        <p:nvSpPr>
          <p:cNvPr id="4" name="Footer Placeholder 3">
            <a:extLst>
              <a:ext uri="{FF2B5EF4-FFF2-40B4-BE49-F238E27FC236}">
                <a16:creationId xmlns:a16="http://schemas.microsoft.com/office/drawing/2014/main" id="{043A92A8-6C3C-40DF-93DD-17FA1993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86AD6D-1855-40A9-B35A-F512E2827B7F}"/>
              </a:ext>
            </a:extLst>
          </p:cNvPr>
          <p:cNvSpPr>
            <a:spLocks noGrp="1"/>
          </p:cNvSpPr>
          <p:nvPr>
            <p:ph type="sldNum" sz="quarter" idx="12"/>
          </p:nvPr>
        </p:nvSpPr>
        <p:spPr/>
        <p:txBody>
          <a:bodyPr/>
          <a:lstStyle/>
          <a:p>
            <a:fld id="{7909A58E-7BEF-45D6-B478-0BFAAD534A04}" type="slidenum">
              <a:rPr lang="en-US" smtClean="0"/>
              <a:t>‹#›</a:t>
            </a:fld>
            <a:endParaRPr lang="en-US"/>
          </a:p>
        </p:txBody>
      </p:sp>
    </p:spTree>
    <p:extLst>
      <p:ext uri="{BB962C8B-B14F-4D97-AF65-F5344CB8AC3E}">
        <p14:creationId xmlns:p14="http://schemas.microsoft.com/office/powerpoint/2010/main" val="2383831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6C966F-442B-4E8E-83DF-550BD8051041}"/>
              </a:ext>
            </a:extLst>
          </p:cNvPr>
          <p:cNvSpPr>
            <a:spLocks noGrp="1"/>
          </p:cNvSpPr>
          <p:nvPr>
            <p:ph type="dt" sz="half" idx="10"/>
          </p:nvPr>
        </p:nvSpPr>
        <p:spPr/>
        <p:txBody>
          <a:bodyPr/>
          <a:lstStyle/>
          <a:p>
            <a:fld id="{CA9A2E84-2733-4FAB-9009-FD46C79DEDF8}" type="datetimeFigureOut">
              <a:rPr lang="en-US" smtClean="0"/>
              <a:t>02-Dec-21</a:t>
            </a:fld>
            <a:endParaRPr lang="en-US"/>
          </a:p>
        </p:txBody>
      </p:sp>
      <p:sp>
        <p:nvSpPr>
          <p:cNvPr id="3" name="Footer Placeholder 2">
            <a:extLst>
              <a:ext uri="{FF2B5EF4-FFF2-40B4-BE49-F238E27FC236}">
                <a16:creationId xmlns:a16="http://schemas.microsoft.com/office/drawing/2014/main" id="{E848A0BB-D16E-4E31-AD48-0E015B6026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E4AE83-E689-4BD3-A1C1-3634FAB7108C}"/>
              </a:ext>
            </a:extLst>
          </p:cNvPr>
          <p:cNvSpPr>
            <a:spLocks noGrp="1"/>
          </p:cNvSpPr>
          <p:nvPr>
            <p:ph type="sldNum" sz="quarter" idx="12"/>
          </p:nvPr>
        </p:nvSpPr>
        <p:spPr/>
        <p:txBody>
          <a:bodyPr/>
          <a:lstStyle/>
          <a:p>
            <a:fld id="{7909A58E-7BEF-45D6-B478-0BFAAD534A04}" type="slidenum">
              <a:rPr lang="en-US" smtClean="0"/>
              <a:t>‹#›</a:t>
            </a:fld>
            <a:endParaRPr lang="en-US"/>
          </a:p>
        </p:txBody>
      </p:sp>
    </p:spTree>
    <p:extLst>
      <p:ext uri="{BB962C8B-B14F-4D97-AF65-F5344CB8AC3E}">
        <p14:creationId xmlns:p14="http://schemas.microsoft.com/office/powerpoint/2010/main" val="2413013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1217-8FEF-4141-961A-BD2283A04B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8BC408-6869-4D7F-8C52-CB849C5050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8CEB3B-2402-4EF6-9688-BBE3BA938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860BAE-0875-484A-BEF1-A0BA43C9AB31}"/>
              </a:ext>
            </a:extLst>
          </p:cNvPr>
          <p:cNvSpPr>
            <a:spLocks noGrp="1"/>
          </p:cNvSpPr>
          <p:nvPr>
            <p:ph type="dt" sz="half" idx="10"/>
          </p:nvPr>
        </p:nvSpPr>
        <p:spPr/>
        <p:txBody>
          <a:bodyPr/>
          <a:lstStyle/>
          <a:p>
            <a:fld id="{CA9A2E84-2733-4FAB-9009-FD46C79DEDF8}" type="datetimeFigureOut">
              <a:rPr lang="en-US" smtClean="0"/>
              <a:t>02-Dec-21</a:t>
            </a:fld>
            <a:endParaRPr lang="en-US"/>
          </a:p>
        </p:txBody>
      </p:sp>
      <p:sp>
        <p:nvSpPr>
          <p:cNvPr id="6" name="Footer Placeholder 5">
            <a:extLst>
              <a:ext uri="{FF2B5EF4-FFF2-40B4-BE49-F238E27FC236}">
                <a16:creationId xmlns:a16="http://schemas.microsoft.com/office/drawing/2014/main" id="{84170B24-8E0A-4688-A446-90ED797EB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0C1F28-3FF1-4365-A147-7300BAC96567}"/>
              </a:ext>
            </a:extLst>
          </p:cNvPr>
          <p:cNvSpPr>
            <a:spLocks noGrp="1"/>
          </p:cNvSpPr>
          <p:nvPr>
            <p:ph type="sldNum" sz="quarter" idx="12"/>
          </p:nvPr>
        </p:nvSpPr>
        <p:spPr/>
        <p:txBody>
          <a:bodyPr/>
          <a:lstStyle/>
          <a:p>
            <a:fld id="{7909A58E-7BEF-45D6-B478-0BFAAD534A04}" type="slidenum">
              <a:rPr lang="en-US" smtClean="0"/>
              <a:t>‹#›</a:t>
            </a:fld>
            <a:endParaRPr lang="en-US"/>
          </a:p>
        </p:txBody>
      </p:sp>
    </p:spTree>
    <p:extLst>
      <p:ext uri="{BB962C8B-B14F-4D97-AF65-F5344CB8AC3E}">
        <p14:creationId xmlns:p14="http://schemas.microsoft.com/office/powerpoint/2010/main" val="380911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33B2-239F-46BB-9E06-91BA0E5CF2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AE2464-1DAA-4FCE-8C2F-3D05BAC2CD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0D21F4-50CB-4D96-8963-925557213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71E6CE-011F-4285-B2E6-D0D085A42CC8}"/>
              </a:ext>
            </a:extLst>
          </p:cNvPr>
          <p:cNvSpPr>
            <a:spLocks noGrp="1"/>
          </p:cNvSpPr>
          <p:nvPr>
            <p:ph type="dt" sz="half" idx="10"/>
          </p:nvPr>
        </p:nvSpPr>
        <p:spPr/>
        <p:txBody>
          <a:bodyPr/>
          <a:lstStyle/>
          <a:p>
            <a:fld id="{CA9A2E84-2733-4FAB-9009-FD46C79DEDF8}" type="datetimeFigureOut">
              <a:rPr lang="en-US" smtClean="0"/>
              <a:t>02-Dec-21</a:t>
            </a:fld>
            <a:endParaRPr lang="en-US"/>
          </a:p>
        </p:txBody>
      </p:sp>
      <p:sp>
        <p:nvSpPr>
          <p:cNvPr id="6" name="Footer Placeholder 5">
            <a:extLst>
              <a:ext uri="{FF2B5EF4-FFF2-40B4-BE49-F238E27FC236}">
                <a16:creationId xmlns:a16="http://schemas.microsoft.com/office/drawing/2014/main" id="{6B34FA83-05B8-42A5-8FC1-9D9B7BED8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BE95EF-2530-404B-B18B-6F1300CDDBCC}"/>
              </a:ext>
            </a:extLst>
          </p:cNvPr>
          <p:cNvSpPr>
            <a:spLocks noGrp="1"/>
          </p:cNvSpPr>
          <p:nvPr>
            <p:ph type="sldNum" sz="quarter" idx="12"/>
          </p:nvPr>
        </p:nvSpPr>
        <p:spPr/>
        <p:txBody>
          <a:bodyPr/>
          <a:lstStyle/>
          <a:p>
            <a:fld id="{7909A58E-7BEF-45D6-B478-0BFAAD534A04}" type="slidenum">
              <a:rPr lang="en-US" smtClean="0"/>
              <a:t>‹#›</a:t>
            </a:fld>
            <a:endParaRPr lang="en-US"/>
          </a:p>
        </p:txBody>
      </p:sp>
    </p:spTree>
    <p:extLst>
      <p:ext uri="{BB962C8B-B14F-4D97-AF65-F5344CB8AC3E}">
        <p14:creationId xmlns:p14="http://schemas.microsoft.com/office/powerpoint/2010/main" val="352694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029E6F-10A3-49CF-8396-C857FD7810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7DAE19-64CF-4B86-AFA0-A6A6065022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1BE37-05EE-427D-BA82-C9FA9AF0B9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A2E84-2733-4FAB-9009-FD46C79DEDF8}" type="datetimeFigureOut">
              <a:rPr lang="en-US" smtClean="0"/>
              <a:t>02-Dec-21</a:t>
            </a:fld>
            <a:endParaRPr lang="en-US"/>
          </a:p>
        </p:txBody>
      </p:sp>
      <p:sp>
        <p:nvSpPr>
          <p:cNvPr id="5" name="Footer Placeholder 4">
            <a:extLst>
              <a:ext uri="{FF2B5EF4-FFF2-40B4-BE49-F238E27FC236}">
                <a16:creationId xmlns:a16="http://schemas.microsoft.com/office/drawing/2014/main" id="{A16C2909-D24E-40AF-BEE6-41D3BCCC26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2CB638-50E3-480D-BD14-B543CD53EA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09A58E-7BEF-45D6-B478-0BFAAD534A04}" type="slidenum">
              <a:rPr lang="en-US" smtClean="0"/>
              <a:t>‹#›</a:t>
            </a:fld>
            <a:endParaRPr lang="en-US"/>
          </a:p>
        </p:txBody>
      </p:sp>
    </p:spTree>
    <p:extLst>
      <p:ext uri="{BB962C8B-B14F-4D97-AF65-F5344CB8AC3E}">
        <p14:creationId xmlns:p14="http://schemas.microsoft.com/office/powerpoint/2010/main" val="3780691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4.mp4"/><Relationship Id="rId7"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5" Type="http://schemas.microsoft.com/office/2007/relationships/media" Target="../media/media5.mp4"/><Relationship Id="rId10" Type="http://schemas.openxmlformats.org/officeDocument/2006/relationships/image" Target="../media/image33.png"/><Relationship Id="rId4" Type="http://schemas.openxmlformats.org/officeDocument/2006/relationships/video" Target="../media/media4.mp4"/><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7.MOV"/><Relationship Id="rId7"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video" Target="../media/media8.MOV"/><Relationship Id="rId5" Type="http://schemas.microsoft.com/office/2007/relationships/media" Target="../media/media8.MOV"/><Relationship Id="rId10" Type="http://schemas.openxmlformats.org/officeDocument/2006/relationships/image" Target="../media/image36.png"/><Relationship Id="rId4" Type="http://schemas.openxmlformats.org/officeDocument/2006/relationships/video" Target="../media/media7.MOV"/><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5250F10C-5B80-4620-86B2-3984DBF95305}"/>
              </a:ext>
            </a:extLst>
          </p:cNvPr>
          <p:cNvSpPr>
            <a:spLocks noGrp="1"/>
          </p:cNvSpPr>
          <p:nvPr>
            <p:ph type="ctrTitle"/>
          </p:nvPr>
        </p:nvSpPr>
        <p:spPr>
          <a:xfrm>
            <a:off x="1314824" y="735106"/>
            <a:ext cx="10053763" cy="2928470"/>
          </a:xfrm>
        </p:spPr>
        <p:txBody>
          <a:bodyPr anchor="b">
            <a:normAutofit/>
          </a:bodyPr>
          <a:lstStyle/>
          <a:p>
            <a:pPr algn="l"/>
            <a:r>
              <a:rPr lang="en-US" sz="4800" b="1" dirty="0">
                <a:solidFill>
                  <a:srgbClr val="FFFFFF"/>
                </a:solidFill>
                <a:effectLst/>
                <a:latin typeface="Aharoni" panose="02010803020104030203" pitchFamily="2" charset="-79"/>
                <a:ea typeface="Times New Roman" panose="02020603050405020304" pitchFamily="18" charset="0"/>
                <a:cs typeface="Aharoni" panose="02010803020104030203" pitchFamily="2" charset="-79"/>
              </a:rPr>
              <a:t>Visualizing Hidden Stories of UD Sculptures using Deep Learning</a:t>
            </a:r>
            <a:endParaRPr lang="en-US" sz="4800" dirty="0">
              <a:solidFill>
                <a:srgbClr val="FFFFFF"/>
              </a:solidFill>
            </a:endParaRPr>
          </a:p>
        </p:txBody>
      </p:sp>
      <p:sp>
        <p:nvSpPr>
          <p:cNvPr id="5" name="Subtitle 4">
            <a:extLst>
              <a:ext uri="{FF2B5EF4-FFF2-40B4-BE49-F238E27FC236}">
                <a16:creationId xmlns:a16="http://schemas.microsoft.com/office/drawing/2014/main" id="{0CE7F0B0-0FD7-4EE2-B4AE-81310867F064}"/>
              </a:ext>
            </a:extLst>
          </p:cNvPr>
          <p:cNvSpPr>
            <a:spLocks noGrp="1"/>
          </p:cNvSpPr>
          <p:nvPr>
            <p:ph type="subTitle" idx="1"/>
          </p:nvPr>
        </p:nvSpPr>
        <p:spPr>
          <a:xfrm>
            <a:off x="1350682" y="4870824"/>
            <a:ext cx="10005951" cy="1458258"/>
          </a:xfrm>
        </p:spPr>
        <p:txBody>
          <a:bodyPr anchor="ctr">
            <a:normAutofit/>
          </a:bodyPr>
          <a:lstStyle/>
          <a:p>
            <a:pPr marL="0" marR="0">
              <a:spcBef>
                <a:spcPts val="1200"/>
              </a:spcBef>
              <a:spcAft>
                <a:spcPts val="1200"/>
              </a:spcAft>
            </a:pPr>
            <a:r>
              <a:rPr lang="en-US" sz="2400" b="1" dirty="0">
                <a:effectLst/>
                <a:latin typeface="Times New Roman" panose="02020603050405020304" pitchFamily="18" charset="0"/>
                <a:ea typeface="Times New Roman" panose="02020603050405020304" pitchFamily="18" charset="0"/>
              </a:rPr>
              <a:t>Anjana Gunathilake (gunathilakea1@udayton.ed</a:t>
            </a:r>
            <a:r>
              <a:rPr lang="en-US" sz="2400" b="1" dirty="0">
                <a:latin typeface="Times New Roman" panose="02020603050405020304" pitchFamily="18" charset="0"/>
                <a:ea typeface="Times New Roman" panose="02020603050405020304" pitchFamily="18" charset="0"/>
              </a:rPr>
              <a:t>u | </a:t>
            </a:r>
            <a:r>
              <a:rPr lang="en-US" sz="2400" b="1" dirty="0">
                <a:effectLst/>
                <a:latin typeface="Times New Roman" panose="02020603050405020304" pitchFamily="18" charset="0"/>
                <a:ea typeface="Times New Roman" panose="02020603050405020304" pitchFamily="18" charset="0"/>
              </a:rPr>
              <a:t>1013017520)</a:t>
            </a:r>
          </a:p>
          <a:p>
            <a:pPr marL="0" marR="0">
              <a:spcBef>
                <a:spcPts val="1200"/>
              </a:spcBef>
              <a:spcAft>
                <a:spcPts val="1200"/>
              </a:spcAft>
            </a:pPr>
            <a:r>
              <a:rPr lang="en-US" sz="2400" b="1" dirty="0">
                <a:effectLst/>
                <a:latin typeface="Times New Roman" panose="02020603050405020304" pitchFamily="18" charset="0"/>
                <a:ea typeface="Times New Roman" panose="02020603050405020304" pitchFamily="18" charset="0"/>
              </a:rPr>
              <a:t>Vijay Ganaraju(ganarajuv1@udayton.edu</a:t>
            </a:r>
            <a:r>
              <a:rPr lang="en-US" sz="2400" b="1" dirty="0">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 101679989)</a:t>
            </a:r>
            <a:endParaRPr lang="en-US" sz="24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113916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41DBCE4-0AFF-4CC2-9565-2860C13D89A3}"/>
              </a:ext>
            </a:extLst>
          </p:cNvPr>
          <p:cNvSpPr txBox="1"/>
          <p:nvPr/>
        </p:nvSpPr>
        <p:spPr>
          <a:xfrm>
            <a:off x="466722" y="586855"/>
            <a:ext cx="3201366" cy="3387497"/>
          </a:xfrm>
          <a:prstGeom prst="rect">
            <a:avLst/>
          </a:prstGeom>
        </p:spPr>
        <p:txBody>
          <a:bodyPr vert="horz" lIns="91440" tIns="45720" rIns="91440" bIns="45720" rtlCol="0" anchor="b">
            <a:normAutofit/>
          </a:bodyPr>
          <a:lstStyle/>
          <a:p>
            <a:pPr marL="0" marR="0" algn="r">
              <a:lnSpc>
                <a:spcPct val="90000"/>
              </a:lnSpc>
              <a:spcBef>
                <a:spcPct val="0"/>
              </a:spcBef>
              <a:spcAft>
                <a:spcPts val="800"/>
              </a:spcAft>
              <a:tabLst>
                <a:tab pos="3459480" algn="l"/>
              </a:tabLst>
            </a:pPr>
            <a:r>
              <a:rPr lang="en-US" sz="4000" b="1" kern="1200">
                <a:solidFill>
                  <a:srgbClr val="FFFFFF"/>
                </a:solidFill>
                <a:effectLst/>
                <a:latin typeface="+mj-lt"/>
                <a:ea typeface="+mj-ea"/>
                <a:cs typeface="+mj-cs"/>
              </a:rPr>
              <a:t>MODEL TRAINING</a:t>
            </a:r>
            <a:endParaRPr lang="en-US" sz="4000" kern="1200">
              <a:solidFill>
                <a:srgbClr val="FFFFFF"/>
              </a:solidFill>
              <a:effectLst/>
              <a:latin typeface="+mj-lt"/>
              <a:ea typeface="+mj-ea"/>
              <a:cs typeface="+mj-cs"/>
            </a:endParaRPr>
          </a:p>
        </p:txBody>
      </p:sp>
      <p:sp>
        <p:nvSpPr>
          <p:cNvPr id="3" name="TextBox 2">
            <a:extLst>
              <a:ext uri="{FF2B5EF4-FFF2-40B4-BE49-F238E27FC236}">
                <a16:creationId xmlns:a16="http://schemas.microsoft.com/office/drawing/2014/main" id="{DF9E1109-BBC9-450F-BB02-4861EBE9386F}"/>
              </a:ext>
            </a:extLst>
          </p:cNvPr>
          <p:cNvSpPr txBox="1"/>
          <p:nvPr/>
        </p:nvSpPr>
        <p:spPr>
          <a:xfrm>
            <a:off x="4134810" y="104776"/>
            <a:ext cx="7752389" cy="6090752"/>
          </a:xfrm>
          <a:prstGeom prst="rect">
            <a:avLst/>
          </a:prstGeom>
        </p:spPr>
        <p:txBody>
          <a:bodyPr vert="horz" lIns="91440" tIns="45720" rIns="91440" bIns="45720" rtlCol="0" anchor="ctr">
            <a:normAutofit/>
          </a:bodyPr>
          <a:lstStyle/>
          <a:p>
            <a:pPr>
              <a:lnSpc>
                <a:spcPct val="90000"/>
              </a:lnSpc>
              <a:spcAft>
                <a:spcPts val="600"/>
              </a:spcAft>
            </a:pPr>
            <a:r>
              <a:rPr lang="en-US" sz="3200" b="0" i="0" dirty="0">
                <a:effectLst/>
              </a:rPr>
              <a:t>We tried several pretrained models for selecting the best model. </a:t>
            </a:r>
          </a:p>
          <a:p>
            <a:pPr indent="-228600">
              <a:lnSpc>
                <a:spcPct val="90000"/>
              </a:lnSpc>
              <a:spcAft>
                <a:spcPts val="600"/>
              </a:spcAft>
              <a:buFont typeface="Arial" panose="020B0604020202020204" pitchFamily="34" charset="0"/>
              <a:buChar char="•"/>
            </a:pPr>
            <a:endParaRPr lang="en-US" sz="3200" dirty="0"/>
          </a:p>
          <a:p>
            <a:pPr>
              <a:lnSpc>
                <a:spcPct val="90000"/>
              </a:lnSpc>
              <a:spcAft>
                <a:spcPts val="600"/>
              </a:spcAft>
            </a:pPr>
            <a:r>
              <a:rPr lang="en-US" sz="3200" dirty="0"/>
              <a:t>Steps</a:t>
            </a:r>
          </a:p>
          <a:p>
            <a:pPr marL="742950" indent="-514350">
              <a:lnSpc>
                <a:spcPct val="90000"/>
              </a:lnSpc>
              <a:spcAft>
                <a:spcPts val="600"/>
              </a:spcAft>
              <a:buFont typeface="+mj-lt"/>
              <a:buAutoNum type="arabicPeriod"/>
            </a:pPr>
            <a:r>
              <a:rPr lang="en-US" sz="3200" b="0" i="0" dirty="0">
                <a:effectLst/>
              </a:rPr>
              <a:t>We trained each model on our training dataset</a:t>
            </a:r>
          </a:p>
          <a:p>
            <a:pPr marL="742950" indent="-514350">
              <a:lnSpc>
                <a:spcPct val="90000"/>
              </a:lnSpc>
              <a:spcAft>
                <a:spcPts val="600"/>
              </a:spcAft>
              <a:buFont typeface="+mj-lt"/>
              <a:buAutoNum type="arabicPeriod"/>
            </a:pPr>
            <a:r>
              <a:rPr lang="en-US" sz="3200" b="0" i="0" dirty="0">
                <a:effectLst/>
              </a:rPr>
              <a:t>Evaluated each trained model’s performance on the validation dataset</a:t>
            </a:r>
          </a:p>
          <a:p>
            <a:pPr marL="742950" indent="-514350">
              <a:lnSpc>
                <a:spcPct val="90000"/>
              </a:lnSpc>
              <a:spcAft>
                <a:spcPts val="600"/>
              </a:spcAft>
              <a:buFont typeface="+mj-lt"/>
              <a:buAutoNum type="arabicPeriod"/>
            </a:pPr>
            <a:r>
              <a:rPr lang="en-US" sz="3200" b="0" i="0" dirty="0">
                <a:effectLst/>
              </a:rPr>
              <a:t>Chose the model with the best validation dataset performance</a:t>
            </a:r>
          </a:p>
          <a:p>
            <a:pPr marL="742950" indent="-514350">
              <a:lnSpc>
                <a:spcPct val="90000"/>
              </a:lnSpc>
              <a:spcAft>
                <a:spcPts val="600"/>
              </a:spcAft>
              <a:buFont typeface="+mj-lt"/>
              <a:buAutoNum type="arabicPeriod"/>
            </a:pPr>
            <a:r>
              <a:rPr lang="en-US" sz="3200" b="0" i="0" dirty="0">
                <a:effectLst/>
              </a:rPr>
              <a:t>Evaluated the chosen model on the test dataset</a:t>
            </a:r>
          </a:p>
        </p:txBody>
      </p:sp>
    </p:spTree>
    <p:extLst>
      <p:ext uri="{BB962C8B-B14F-4D97-AF65-F5344CB8AC3E}">
        <p14:creationId xmlns:p14="http://schemas.microsoft.com/office/powerpoint/2010/main" val="1567776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539B4B-95B4-45B3-BC19-BFDFFEAB414A}"/>
              </a:ext>
            </a:extLst>
          </p:cNvPr>
          <p:cNvSpPr txBox="1"/>
          <p:nvPr/>
        </p:nvSpPr>
        <p:spPr>
          <a:xfrm>
            <a:off x="101598" y="0"/>
            <a:ext cx="6419273" cy="658835"/>
          </a:xfrm>
          <a:prstGeom prst="rect">
            <a:avLst/>
          </a:prstGeom>
          <a:noFill/>
        </p:spPr>
        <p:txBody>
          <a:bodyPr wrap="square">
            <a:spAutoFit/>
          </a:bodyPr>
          <a:lstStyle/>
          <a:p>
            <a:pPr marL="0" marR="0">
              <a:lnSpc>
                <a:spcPct val="107000"/>
              </a:lnSpc>
              <a:spcBef>
                <a:spcPts val="0"/>
              </a:spcBef>
              <a:spcAft>
                <a:spcPts val="800"/>
              </a:spcAft>
              <a:tabLst>
                <a:tab pos="3459480" algn="l"/>
              </a:tabLst>
            </a:pPr>
            <a:r>
              <a:rPr lang="en-US" sz="3600" b="1" dirty="0">
                <a:latin typeface="Calibri" panose="020F0502020204030204" pitchFamily="34" charset="0"/>
                <a:ea typeface="Calibri" panose="020F0502020204030204" pitchFamily="34" charset="0"/>
              </a:rPr>
              <a:t>PITFALLS</a:t>
            </a:r>
            <a:endParaRPr lang="en-US" sz="3600" dirty="0">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55EAA0F1-2484-4D3D-AEB3-0306D41EF790}"/>
              </a:ext>
            </a:extLst>
          </p:cNvPr>
          <p:cNvPicPr>
            <a:picLocks noChangeAspect="1"/>
          </p:cNvPicPr>
          <p:nvPr/>
        </p:nvPicPr>
        <p:blipFill>
          <a:blip r:embed="rId2"/>
          <a:stretch>
            <a:fillRect/>
          </a:stretch>
        </p:blipFill>
        <p:spPr>
          <a:xfrm>
            <a:off x="101598" y="1462334"/>
            <a:ext cx="6177155" cy="2370692"/>
          </a:xfrm>
          <a:prstGeom prst="rect">
            <a:avLst/>
          </a:prstGeom>
        </p:spPr>
      </p:pic>
      <p:pic>
        <p:nvPicPr>
          <p:cNvPr id="7" name="Picture 6">
            <a:extLst>
              <a:ext uri="{FF2B5EF4-FFF2-40B4-BE49-F238E27FC236}">
                <a16:creationId xmlns:a16="http://schemas.microsoft.com/office/drawing/2014/main" id="{8D0402FF-5AA9-4EF5-8DB4-823322005008}"/>
              </a:ext>
            </a:extLst>
          </p:cNvPr>
          <p:cNvPicPr>
            <a:picLocks noChangeAspect="1"/>
          </p:cNvPicPr>
          <p:nvPr/>
        </p:nvPicPr>
        <p:blipFill>
          <a:blip r:embed="rId3"/>
          <a:stretch>
            <a:fillRect/>
          </a:stretch>
        </p:blipFill>
        <p:spPr>
          <a:xfrm>
            <a:off x="6239160" y="157363"/>
            <a:ext cx="5952840" cy="5895045"/>
          </a:xfrm>
          <a:prstGeom prst="rect">
            <a:avLst/>
          </a:prstGeom>
        </p:spPr>
      </p:pic>
      <p:sp>
        <p:nvSpPr>
          <p:cNvPr id="9" name="TextBox 8">
            <a:extLst>
              <a:ext uri="{FF2B5EF4-FFF2-40B4-BE49-F238E27FC236}">
                <a16:creationId xmlns:a16="http://schemas.microsoft.com/office/drawing/2014/main" id="{E89121B1-3C45-49C1-8FE3-1446E8A4DFC0}"/>
              </a:ext>
            </a:extLst>
          </p:cNvPr>
          <p:cNvSpPr txBox="1"/>
          <p:nvPr/>
        </p:nvSpPr>
        <p:spPr>
          <a:xfrm>
            <a:off x="242453" y="4795501"/>
            <a:ext cx="6137562" cy="1200329"/>
          </a:xfrm>
          <a:prstGeom prst="rect">
            <a:avLst/>
          </a:prstGeom>
          <a:noFill/>
        </p:spPr>
        <p:txBody>
          <a:bodyPr wrap="square">
            <a:spAutoFit/>
          </a:bodyPr>
          <a:lstStyle/>
          <a:p>
            <a:r>
              <a:rPr lang="en-US" dirty="0">
                <a:solidFill>
                  <a:srgbClr val="FF0000"/>
                </a:solidFill>
              </a:rPr>
              <a:t>Couldn’t covert to </a:t>
            </a:r>
            <a:r>
              <a:rPr lang="en-US" dirty="0" err="1">
                <a:solidFill>
                  <a:srgbClr val="FF0000"/>
                </a:solidFill>
              </a:rPr>
              <a:t>tflite</a:t>
            </a:r>
            <a:r>
              <a:rPr lang="en-US" dirty="0">
                <a:solidFill>
                  <a:srgbClr val="FF0000"/>
                </a:solidFill>
              </a:rPr>
              <a:t> format. </a:t>
            </a:r>
          </a:p>
          <a:p>
            <a:r>
              <a:rPr lang="en-US" dirty="0">
                <a:solidFill>
                  <a:srgbClr val="FF0000"/>
                </a:solidFill>
              </a:rPr>
              <a:t>Converted to ONNX format with </a:t>
            </a:r>
            <a:r>
              <a:rPr lang="en-US" dirty="0" err="1">
                <a:solidFill>
                  <a:srgbClr val="FF0000"/>
                </a:solidFill>
              </a:rPr>
              <a:t>opset</a:t>
            </a:r>
            <a:r>
              <a:rPr lang="en-US" dirty="0">
                <a:solidFill>
                  <a:srgbClr val="FF0000"/>
                </a:solidFill>
              </a:rPr>
              <a:t> version 11. But the file size was 150MB.</a:t>
            </a:r>
          </a:p>
          <a:p>
            <a:r>
              <a:rPr lang="en-US" dirty="0">
                <a:solidFill>
                  <a:srgbClr val="FF0000"/>
                </a:solidFill>
              </a:rPr>
              <a:t>Unity was not supporting. </a:t>
            </a:r>
          </a:p>
        </p:txBody>
      </p:sp>
      <p:sp>
        <p:nvSpPr>
          <p:cNvPr id="11" name="TextBox 10">
            <a:extLst>
              <a:ext uri="{FF2B5EF4-FFF2-40B4-BE49-F238E27FC236}">
                <a16:creationId xmlns:a16="http://schemas.microsoft.com/office/drawing/2014/main" id="{37333D8D-12C4-4615-9D7C-FDF43DC32809}"/>
              </a:ext>
            </a:extLst>
          </p:cNvPr>
          <p:cNvSpPr txBox="1"/>
          <p:nvPr/>
        </p:nvSpPr>
        <p:spPr>
          <a:xfrm>
            <a:off x="35803" y="735264"/>
            <a:ext cx="6137562" cy="369332"/>
          </a:xfrm>
          <a:prstGeom prst="rect">
            <a:avLst/>
          </a:prstGeom>
          <a:noFill/>
        </p:spPr>
        <p:txBody>
          <a:bodyPr wrap="square">
            <a:spAutoFit/>
          </a:bodyPr>
          <a:lstStyle/>
          <a:p>
            <a:r>
              <a:rPr lang="en-US" dirty="0"/>
              <a:t>ResNet50 with Transfer Learning</a:t>
            </a:r>
          </a:p>
        </p:txBody>
      </p:sp>
    </p:spTree>
    <p:extLst>
      <p:ext uri="{BB962C8B-B14F-4D97-AF65-F5344CB8AC3E}">
        <p14:creationId xmlns:p14="http://schemas.microsoft.com/office/powerpoint/2010/main" val="2405976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36A18E-C37E-4C44-AEED-0ACB1A96BBC1}"/>
              </a:ext>
            </a:extLst>
          </p:cNvPr>
          <p:cNvPicPr>
            <a:picLocks noChangeAspect="1"/>
          </p:cNvPicPr>
          <p:nvPr/>
        </p:nvPicPr>
        <p:blipFill>
          <a:blip r:embed="rId2"/>
          <a:stretch>
            <a:fillRect/>
          </a:stretch>
        </p:blipFill>
        <p:spPr>
          <a:xfrm>
            <a:off x="81028" y="896910"/>
            <a:ext cx="5019875" cy="1707746"/>
          </a:xfrm>
          <a:prstGeom prst="rect">
            <a:avLst/>
          </a:prstGeom>
        </p:spPr>
      </p:pic>
      <p:pic>
        <p:nvPicPr>
          <p:cNvPr id="3" name="Picture 2">
            <a:extLst>
              <a:ext uri="{FF2B5EF4-FFF2-40B4-BE49-F238E27FC236}">
                <a16:creationId xmlns:a16="http://schemas.microsoft.com/office/drawing/2014/main" id="{6F6218DC-9E3B-4A0F-B18D-C683A482AF06}"/>
              </a:ext>
            </a:extLst>
          </p:cNvPr>
          <p:cNvPicPr>
            <a:picLocks noChangeAspect="1"/>
          </p:cNvPicPr>
          <p:nvPr/>
        </p:nvPicPr>
        <p:blipFill>
          <a:blip r:embed="rId3"/>
          <a:stretch>
            <a:fillRect/>
          </a:stretch>
        </p:blipFill>
        <p:spPr>
          <a:xfrm>
            <a:off x="4836910" y="0"/>
            <a:ext cx="7355090" cy="6858000"/>
          </a:xfrm>
          <a:prstGeom prst="rect">
            <a:avLst/>
          </a:prstGeom>
        </p:spPr>
      </p:pic>
      <p:sp>
        <p:nvSpPr>
          <p:cNvPr id="7" name="TextBox 6">
            <a:extLst>
              <a:ext uri="{FF2B5EF4-FFF2-40B4-BE49-F238E27FC236}">
                <a16:creationId xmlns:a16="http://schemas.microsoft.com/office/drawing/2014/main" id="{99D03168-1B7D-4180-AF1E-F2C658C9CDCB}"/>
              </a:ext>
            </a:extLst>
          </p:cNvPr>
          <p:cNvSpPr txBox="1"/>
          <p:nvPr/>
        </p:nvSpPr>
        <p:spPr>
          <a:xfrm>
            <a:off x="0" y="0"/>
            <a:ext cx="6096000" cy="369332"/>
          </a:xfrm>
          <a:prstGeom prst="rect">
            <a:avLst/>
          </a:prstGeom>
          <a:noFill/>
        </p:spPr>
        <p:txBody>
          <a:bodyPr wrap="square">
            <a:spAutoFit/>
          </a:bodyPr>
          <a:lstStyle/>
          <a:p>
            <a:r>
              <a:rPr lang="en-US" dirty="0"/>
              <a:t>EfficientNet-Lite4</a:t>
            </a:r>
          </a:p>
        </p:txBody>
      </p:sp>
      <p:sp>
        <p:nvSpPr>
          <p:cNvPr id="9" name="TextBox 8">
            <a:extLst>
              <a:ext uri="{FF2B5EF4-FFF2-40B4-BE49-F238E27FC236}">
                <a16:creationId xmlns:a16="http://schemas.microsoft.com/office/drawing/2014/main" id="{79EC5FCE-7D87-4FB9-8E57-854A415BE3E6}"/>
              </a:ext>
            </a:extLst>
          </p:cNvPr>
          <p:cNvSpPr txBox="1"/>
          <p:nvPr/>
        </p:nvSpPr>
        <p:spPr>
          <a:xfrm>
            <a:off x="378576" y="3059668"/>
            <a:ext cx="4458334" cy="1754326"/>
          </a:xfrm>
          <a:prstGeom prst="rect">
            <a:avLst/>
          </a:prstGeom>
          <a:noFill/>
        </p:spPr>
        <p:txBody>
          <a:bodyPr wrap="square">
            <a:spAutoFit/>
          </a:bodyPr>
          <a:lstStyle/>
          <a:p>
            <a:r>
              <a:rPr lang="en-US" sz="1800" dirty="0">
                <a:solidFill>
                  <a:srgbClr val="FF0000"/>
                </a:solidFill>
                <a:effectLst/>
                <a:highlight>
                  <a:srgbClr val="FFFFFF"/>
                </a:highlight>
                <a:ea typeface="Times New Roman" panose="02020603050405020304" pitchFamily="18" charset="0"/>
              </a:rPr>
              <a:t>Couldn’t convert the generated </a:t>
            </a:r>
            <a:r>
              <a:rPr lang="en-US" sz="1800" dirty="0" err="1">
                <a:solidFill>
                  <a:srgbClr val="FF0000"/>
                </a:solidFill>
                <a:effectLst/>
                <a:highlight>
                  <a:srgbClr val="FFFFFF"/>
                </a:highlight>
                <a:ea typeface="Times New Roman" panose="02020603050405020304" pitchFamily="18" charset="0"/>
              </a:rPr>
              <a:t>tflite</a:t>
            </a:r>
            <a:r>
              <a:rPr lang="en-US" sz="1800" dirty="0">
                <a:solidFill>
                  <a:srgbClr val="FF0000"/>
                </a:solidFill>
                <a:effectLst/>
                <a:highlight>
                  <a:srgbClr val="FFFFFF"/>
                </a:highlight>
                <a:ea typeface="Times New Roman" panose="02020603050405020304" pitchFamily="18" charset="0"/>
              </a:rPr>
              <a:t> model to ONNX format with the </a:t>
            </a:r>
            <a:r>
              <a:rPr lang="en-US" sz="1800" dirty="0" err="1">
                <a:solidFill>
                  <a:srgbClr val="FF0000"/>
                </a:solidFill>
                <a:effectLst/>
                <a:highlight>
                  <a:srgbClr val="FFFFFF"/>
                </a:highlight>
                <a:ea typeface="Times New Roman" panose="02020603050405020304" pitchFamily="18" charset="0"/>
              </a:rPr>
              <a:t>opset</a:t>
            </a:r>
            <a:r>
              <a:rPr lang="en-US" sz="1800" dirty="0">
                <a:solidFill>
                  <a:srgbClr val="FF0000"/>
                </a:solidFill>
                <a:effectLst/>
                <a:highlight>
                  <a:srgbClr val="FFFFFF"/>
                </a:highlight>
                <a:ea typeface="Times New Roman" panose="02020603050405020304" pitchFamily="18" charset="0"/>
              </a:rPr>
              <a:t> 11. </a:t>
            </a:r>
          </a:p>
          <a:p>
            <a:endParaRPr lang="en-US" sz="1800" dirty="0">
              <a:solidFill>
                <a:srgbClr val="FF0000"/>
              </a:solidFill>
              <a:effectLst/>
              <a:highlight>
                <a:srgbClr val="FFFFFF"/>
              </a:highlight>
              <a:ea typeface="Times New Roman" panose="02020603050405020304" pitchFamily="18" charset="0"/>
            </a:endParaRPr>
          </a:p>
          <a:p>
            <a:r>
              <a:rPr lang="en-US" sz="1800" dirty="0">
                <a:solidFill>
                  <a:srgbClr val="FF0000"/>
                </a:solidFill>
                <a:effectLst/>
                <a:highlight>
                  <a:srgbClr val="FFFFFF"/>
                </a:highlight>
                <a:ea typeface="Times New Roman" panose="02020603050405020304" pitchFamily="18" charset="0"/>
              </a:rPr>
              <a:t>It was asking </a:t>
            </a:r>
            <a:r>
              <a:rPr lang="en-US" sz="1800" dirty="0" err="1">
                <a:solidFill>
                  <a:srgbClr val="FF0000"/>
                </a:solidFill>
                <a:effectLst/>
                <a:highlight>
                  <a:srgbClr val="FFFFFF"/>
                </a:highlight>
                <a:ea typeface="Times New Roman" panose="02020603050405020304" pitchFamily="18" charset="0"/>
              </a:rPr>
              <a:t>opset</a:t>
            </a:r>
            <a:r>
              <a:rPr lang="en-US" sz="1800" dirty="0">
                <a:solidFill>
                  <a:srgbClr val="FF0000"/>
                </a:solidFill>
                <a:effectLst/>
                <a:highlight>
                  <a:srgbClr val="FFFFFF"/>
                </a:highlight>
                <a:ea typeface="Times New Roman" panose="02020603050405020304" pitchFamily="18" charset="0"/>
              </a:rPr>
              <a:t> 13 for converting and Unity does not support ONNX models which converted with </a:t>
            </a:r>
            <a:r>
              <a:rPr lang="en-US" sz="1800" dirty="0" err="1">
                <a:solidFill>
                  <a:srgbClr val="FF0000"/>
                </a:solidFill>
                <a:effectLst/>
                <a:highlight>
                  <a:srgbClr val="FFFFFF"/>
                </a:highlight>
                <a:ea typeface="Times New Roman" panose="02020603050405020304" pitchFamily="18" charset="0"/>
              </a:rPr>
              <a:t>opset</a:t>
            </a:r>
            <a:r>
              <a:rPr lang="en-US" sz="1800" dirty="0">
                <a:solidFill>
                  <a:srgbClr val="FF0000"/>
                </a:solidFill>
                <a:effectLst/>
                <a:highlight>
                  <a:srgbClr val="FFFFFF"/>
                </a:highlight>
                <a:ea typeface="Times New Roman" panose="02020603050405020304" pitchFamily="18" charset="0"/>
              </a:rPr>
              <a:t> 13.</a:t>
            </a:r>
            <a:endParaRPr lang="en-US" dirty="0">
              <a:solidFill>
                <a:srgbClr val="FF0000"/>
              </a:solidFill>
            </a:endParaRPr>
          </a:p>
        </p:txBody>
      </p:sp>
    </p:spTree>
    <p:extLst>
      <p:ext uri="{BB962C8B-B14F-4D97-AF65-F5344CB8AC3E}">
        <p14:creationId xmlns:p14="http://schemas.microsoft.com/office/powerpoint/2010/main" val="1178299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97A0A93-9D4F-439E-8AFB-8024F6D5D59C}"/>
              </a:ext>
            </a:extLst>
          </p:cNvPr>
          <p:cNvSpPr txBox="1"/>
          <p:nvPr/>
        </p:nvSpPr>
        <p:spPr>
          <a:xfrm>
            <a:off x="0" y="53589"/>
            <a:ext cx="6096000" cy="369332"/>
          </a:xfrm>
          <a:prstGeom prst="rect">
            <a:avLst/>
          </a:prstGeom>
          <a:noFill/>
        </p:spPr>
        <p:txBody>
          <a:bodyPr wrap="square">
            <a:spAutoFit/>
          </a:bodyPr>
          <a:lstStyle/>
          <a:p>
            <a:r>
              <a:rPr lang="en-US" sz="1800" b="0" i="0" dirty="0">
                <a:solidFill>
                  <a:srgbClr val="111111"/>
                </a:solidFill>
                <a:effectLst/>
              </a:rPr>
              <a:t>MobileNet-LiteV3 – </a:t>
            </a:r>
            <a:r>
              <a:rPr lang="en-US" sz="1800" b="0" i="0" dirty="0" err="1">
                <a:solidFill>
                  <a:srgbClr val="111111"/>
                </a:solidFill>
                <a:effectLst/>
              </a:rPr>
              <a:t>Tensorflow</a:t>
            </a:r>
            <a:r>
              <a:rPr lang="en-US" sz="1800" b="0" i="0" dirty="0">
                <a:solidFill>
                  <a:srgbClr val="111111"/>
                </a:solidFill>
                <a:effectLst/>
              </a:rPr>
              <a:t> hub </a:t>
            </a:r>
            <a:endParaRPr lang="en-US" dirty="0"/>
          </a:p>
        </p:txBody>
      </p:sp>
      <p:sp>
        <p:nvSpPr>
          <p:cNvPr id="10" name="TextBox 9">
            <a:extLst>
              <a:ext uri="{FF2B5EF4-FFF2-40B4-BE49-F238E27FC236}">
                <a16:creationId xmlns:a16="http://schemas.microsoft.com/office/drawing/2014/main" id="{5992DF7C-DC04-4DA0-958A-46E5EB8CD2D7}"/>
              </a:ext>
            </a:extLst>
          </p:cNvPr>
          <p:cNvSpPr txBox="1"/>
          <p:nvPr/>
        </p:nvSpPr>
        <p:spPr>
          <a:xfrm>
            <a:off x="89178" y="5637941"/>
            <a:ext cx="6137562" cy="369332"/>
          </a:xfrm>
          <a:prstGeom prst="rect">
            <a:avLst/>
          </a:prstGeom>
          <a:noFill/>
        </p:spPr>
        <p:txBody>
          <a:bodyPr wrap="square">
            <a:spAutoFit/>
          </a:bodyPr>
          <a:lstStyle/>
          <a:p>
            <a:r>
              <a:rPr lang="en-US" dirty="0">
                <a:solidFill>
                  <a:srgbClr val="FF0000"/>
                </a:solidFill>
              </a:rPr>
              <a:t>Unity was not compatible with the converted ONNX model.</a:t>
            </a:r>
          </a:p>
        </p:txBody>
      </p:sp>
      <p:pic>
        <p:nvPicPr>
          <p:cNvPr id="5" name="Picture 4">
            <a:extLst>
              <a:ext uri="{FF2B5EF4-FFF2-40B4-BE49-F238E27FC236}">
                <a16:creationId xmlns:a16="http://schemas.microsoft.com/office/drawing/2014/main" id="{011D9868-22F7-4578-90E1-FF1BED858A79}"/>
              </a:ext>
            </a:extLst>
          </p:cNvPr>
          <p:cNvPicPr>
            <a:picLocks noChangeAspect="1"/>
          </p:cNvPicPr>
          <p:nvPr/>
        </p:nvPicPr>
        <p:blipFill>
          <a:blip r:embed="rId2"/>
          <a:stretch>
            <a:fillRect/>
          </a:stretch>
        </p:blipFill>
        <p:spPr>
          <a:xfrm>
            <a:off x="147900" y="3284119"/>
            <a:ext cx="6344795" cy="2296608"/>
          </a:xfrm>
          <a:prstGeom prst="rect">
            <a:avLst/>
          </a:prstGeom>
        </p:spPr>
      </p:pic>
      <p:pic>
        <p:nvPicPr>
          <p:cNvPr id="6" name="Picture 5">
            <a:extLst>
              <a:ext uri="{FF2B5EF4-FFF2-40B4-BE49-F238E27FC236}">
                <a16:creationId xmlns:a16="http://schemas.microsoft.com/office/drawing/2014/main" id="{ADD95232-5A85-4C0E-BF8C-A52ABB231B09}"/>
              </a:ext>
            </a:extLst>
          </p:cNvPr>
          <p:cNvPicPr>
            <a:picLocks noChangeAspect="1"/>
          </p:cNvPicPr>
          <p:nvPr/>
        </p:nvPicPr>
        <p:blipFill rotWithShape="1">
          <a:blip r:embed="rId3"/>
          <a:srcRect r="2567"/>
          <a:stretch/>
        </p:blipFill>
        <p:spPr>
          <a:xfrm>
            <a:off x="6168018" y="78510"/>
            <a:ext cx="5959327" cy="5786581"/>
          </a:xfrm>
          <a:prstGeom prst="rect">
            <a:avLst/>
          </a:prstGeom>
        </p:spPr>
      </p:pic>
      <p:pic>
        <p:nvPicPr>
          <p:cNvPr id="4" name="Picture 3">
            <a:extLst>
              <a:ext uri="{FF2B5EF4-FFF2-40B4-BE49-F238E27FC236}">
                <a16:creationId xmlns:a16="http://schemas.microsoft.com/office/drawing/2014/main" id="{9F9C49D0-3CF8-46A1-A162-1EDFB2BAAA7C}"/>
              </a:ext>
            </a:extLst>
          </p:cNvPr>
          <p:cNvPicPr>
            <a:picLocks noChangeAspect="1"/>
          </p:cNvPicPr>
          <p:nvPr/>
        </p:nvPicPr>
        <p:blipFill>
          <a:blip r:embed="rId4"/>
          <a:stretch>
            <a:fillRect/>
          </a:stretch>
        </p:blipFill>
        <p:spPr>
          <a:xfrm>
            <a:off x="147900" y="559637"/>
            <a:ext cx="4286849" cy="2179415"/>
          </a:xfrm>
          <a:prstGeom prst="rect">
            <a:avLst/>
          </a:prstGeom>
        </p:spPr>
      </p:pic>
    </p:spTree>
    <p:extLst>
      <p:ext uri="{BB962C8B-B14F-4D97-AF65-F5344CB8AC3E}">
        <p14:creationId xmlns:p14="http://schemas.microsoft.com/office/powerpoint/2010/main" val="302433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0F80FD-2E8E-4F6D-A7BB-6916C56F9471}"/>
              </a:ext>
            </a:extLst>
          </p:cNvPr>
          <p:cNvSpPr txBox="1"/>
          <p:nvPr/>
        </p:nvSpPr>
        <p:spPr>
          <a:xfrm>
            <a:off x="0" y="0"/>
            <a:ext cx="6096000" cy="369332"/>
          </a:xfrm>
          <a:prstGeom prst="rect">
            <a:avLst/>
          </a:prstGeom>
          <a:noFill/>
        </p:spPr>
        <p:txBody>
          <a:bodyPr wrap="square">
            <a:spAutoFit/>
          </a:bodyPr>
          <a:lstStyle/>
          <a:p>
            <a:r>
              <a:rPr lang="en-US" sz="1800" b="1" i="0" dirty="0">
                <a:solidFill>
                  <a:srgbClr val="111111"/>
                </a:solidFill>
                <a:effectLst/>
              </a:rPr>
              <a:t>Selected Model - EfficientNet-Lite4 – </a:t>
            </a:r>
            <a:r>
              <a:rPr lang="en-US" sz="1800" b="1" i="0" dirty="0" err="1">
                <a:solidFill>
                  <a:srgbClr val="111111"/>
                </a:solidFill>
                <a:effectLst/>
              </a:rPr>
              <a:t>Tensorflow</a:t>
            </a:r>
            <a:r>
              <a:rPr lang="en-US" sz="1800" b="1" i="0" dirty="0">
                <a:solidFill>
                  <a:srgbClr val="111111"/>
                </a:solidFill>
                <a:effectLst/>
              </a:rPr>
              <a:t> hub </a:t>
            </a:r>
            <a:endParaRPr lang="en-US" b="1" dirty="0"/>
          </a:p>
        </p:txBody>
      </p:sp>
      <p:pic>
        <p:nvPicPr>
          <p:cNvPr id="7" name="Picture 6">
            <a:extLst>
              <a:ext uri="{FF2B5EF4-FFF2-40B4-BE49-F238E27FC236}">
                <a16:creationId xmlns:a16="http://schemas.microsoft.com/office/drawing/2014/main" id="{177F8DED-AAEA-42C4-9EF4-8FD5BC5229E8}"/>
              </a:ext>
            </a:extLst>
          </p:cNvPr>
          <p:cNvPicPr>
            <a:picLocks noChangeAspect="1"/>
          </p:cNvPicPr>
          <p:nvPr/>
        </p:nvPicPr>
        <p:blipFill>
          <a:blip r:embed="rId2"/>
          <a:stretch>
            <a:fillRect/>
          </a:stretch>
        </p:blipFill>
        <p:spPr>
          <a:xfrm>
            <a:off x="442575" y="966444"/>
            <a:ext cx="10879068" cy="4925112"/>
          </a:xfrm>
          <a:prstGeom prst="rect">
            <a:avLst/>
          </a:prstGeom>
        </p:spPr>
      </p:pic>
    </p:spTree>
    <p:extLst>
      <p:ext uri="{BB962C8B-B14F-4D97-AF65-F5344CB8AC3E}">
        <p14:creationId xmlns:p14="http://schemas.microsoft.com/office/powerpoint/2010/main" val="99073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B39A1B-6880-4B30-939C-3C6DAC4EB4E9}"/>
              </a:ext>
            </a:extLst>
          </p:cNvPr>
          <p:cNvSpPr txBox="1"/>
          <p:nvPr/>
        </p:nvSpPr>
        <p:spPr>
          <a:xfrm>
            <a:off x="3048000" y="183560"/>
            <a:ext cx="6096000" cy="369332"/>
          </a:xfrm>
          <a:prstGeom prst="rect">
            <a:avLst/>
          </a:prstGeom>
          <a:noFill/>
        </p:spPr>
        <p:txBody>
          <a:bodyPr wrap="square">
            <a:spAutoFit/>
          </a:bodyPr>
          <a:lstStyle/>
          <a:p>
            <a:pPr algn="ctr"/>
            <a:r>
              <a:rPr lang="en-US" b="1" dirty="0"/>
              <a:t>Image Data generator</a:t>
            </a:r>
          </a:p>
        </p:txBody>
      </p:sp>
      <p:pic>
        <p:nvPicPr>
          <p:cNvPr id="6" name="Picture 5">
            <a:extLst>
              <a:ext uri="{FF2B5EF4-FFF2-40B4-BE49-F238E27FC236}">
                <a16:creationId xmlns:a16="http://schemas.microsoft.com/office/drawing/2014/main" id="{2354F185-379C-416A-AE80-E09C67F6E918}"/>
              </a:ext>
            </a:extLst>
          </p:cNvPr>
          <p:cNvPicPr>
            <a:picLocks noChangeAspect="1"/>
          </p:cNvPicPr>
          <p:nvPr/>
        </p:nvPicPr>
        <p:blipFill rotWithShape="1">
          <a:blip r:embed="rId2"/>
          <a:srcRect t="882"/>
          <a:stretch/>
        </p:blipFill>
        <p:spPr>
          <a:xfrm>
            <a:off x="624036" y="731852"/>
            <a:ext cx="10943928" cy="5850309"/>
          </a:xfrm>
          <a:prstGeom prst="rect">
            <a:avLst/>
          </a:prstGeom>
        </p:spPr>
      </p:pic>
    </p:spTree>
    <p:extLst>
      <p:ext uri="{BB962C8B-B14F-4D97-AF65-F5344CB8AC3E}">
        <p14:creationId xmlns:p14="http://schemas.microsoft.com/office/powerpoint/2010/main" val="225562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989C05-B473-4A4C-85DE-415580EEDB26}"/>
              </a:ext>
            </a:extLst>
          </p:cNvPr>
          <p:cNvSpPr txBox="1"/>
          <p:nvPr/>
        </p:nvSpPr>
        <p:spPr>
          <a:xfrm>
            <a:off x="3048000" y="0"/>
            <a:ext cx="6096000" cy="369332"/>
          </a:xfrm>
          <a:prstGeom prst="rect">
            <a:avLst/>
          </a:prstGeom>
          <a:noFill/>
        </p:spPr>
        <p:txBody>
          <a:bodyPr wrap="square">
            <a:spAutoFit/>
          </a:bodyPr>
          <a:lstStyle/>
          <a:p>
            <a:pPr algn="ctr"/>
            <a:r>
              <a:rPr lang="en-US" dirty="0">
                <a:solidFill>
                  <a:srgbClr val="4D5156"/>
                </a:solidFill>
                <a:highlight>
                  <a:srgbClr val="FFFFFF"/>
                </a:highlight>
              </a:rPr>
              <a:t>Compile and Fit</a:t>
            </a:r>
            <a:endParaRPr lang="en-US" dirty="0"/>
          </a:p>
        </p:txBody>
      </p:sp>
      <p:pic>
        <p:nvPicPr>
          <p:cNvPr id="4" name="Picture 3">
            <a:extLst>
              <a:ext uri="{FF2B5EF4-FFF2-40B4-BE49-F238E27FC236}">
                <a16:creationId xmlns:a16="http://schemas.microsoft.com/office/drawing/2014/main" id="{33F54254-9AB8-4EBF-9AF1-2799C7140D22}"/>
              </a:ext>
            </a:extLst>
          </p:cNvPr>
          <p:cNvPicPr>
            <a:picLocks noChangeAspect="1"/>
          </p:cNvPicPr>
          <p:nvPr/>
        </p:nvPicPr>
        <p:blipFill>
          <a:blip r:embed="rId2"/>
          <a:stretch>
            <a:fillRect/>
          </a:stretch>
        </p:blipFill>
        <p:spPr>
          <a:xfrm>
            <a:off x="696060" y="703364"/>
            <a:ext cx="10799879" cy="5706041"/>
          </a:xfrm>
          <a:prstGeom prst="rect">
            <a:avLst/>
          </a:prstGeom>
        </p:spPr>
      </p:pic>
    </p:spTree>
    <p:extLst>
      <p:ext uri="{BB962C8B-B14F-4D97-AF65-F5344CB8AC3E}">
        <p14:creationId xmlns:p14="http://schemas.microsoft.com/office/powerpoint/2010/main" val="2966053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3906E3-D507-4C7F-934B-2554A9B6246D}"/>
              </a:ext>
            </a:extLst>
          </p:cNvPr>
          <p:cNvSpPr txBox="1"/>
          <p:nvPr/>
        </p:nvSpPr>
        <p:spPr>
          <a:xfrm>
            <a:off x="101600" y="85497"/>
            <a:ext cx="6096000" cy="369332"/>
          </a:xfrm>
          <a:prstGeom prst="rect">
            <a:avLst/>
          </a:prstGeom>
          <a:noFill/>
        </p:spPr>
        <p:txBody>
          <a:bodyPr wrap="square">
            <a:spAutoFit/>
          </a:bodyPr>
          <a:lstStyle/>
          <a:p>
            <a:r>
              <a:rPr lang="en-US" sz="1800" dirty="0">
                <a:effectLst/>
                <a:ea typeface="Times New Roman" panose="02020603050405020304" pitchFamily="18" charset="0"/>
              </a:rPr>
              <a:t>Train and validation loss and accuracy for 20 epochs</a:t>
            </a:r>
            <a:endParaRPr lang="en-US" dirty="0"/>
          </a:p>
        </p:txBody>
      </p:sp>
      <p:pic>
        <p:nvPicPr>
          <p:cNvPr id="7" name="Picture 6">
            <a:extLst>
              <a:ext uri="{FF2B5EF4-FFF2-40B4-BE49-F238E27FC236}">
                <a16:creationId xmlns:a16="http://schemas.microsoft.com/office/drawing/2014/main" id="{EF1895C2-5F48-4499-B866-9EAE700E3A1F}"/>
              </a:ext>
            </a:extLst>
          </p:cNvPr>
          <p:cNvPicPr>
            <a:picLocks noChangeAspect="1"/>
          </p:cNvPicPr>
          <p:nvPr/>
        </p:nvPicPr>
        <p:blipFill>
          <a:blip r:embed="rId2"/>
          <a:stretch>
            <a:fillRect/>
          </a:stretch>
        </p:blipFill>
        <p:spPr>
          <a:xfrm>
            <a:off x="0" y="1384116"/>
            <a:ext cx="5982047" cy="4089767"/>
          </a:xfrm>
          <a:prstGeom prst="rect">
            <a:avLst/>
          </a:prstGeom>
        </p:spPr>
      </p:pic>
      <p:pic>
        <p:nvPicPr>
          <p:cNvPr id="9" name="Picture 8">
            <a:extLst>
              <a:ext uri="{FF2B5EF4-FFF2-40B4-BE49-F238E27FC236}">
                <a16:creationId xmlns:a16="http://schemas.microsoft.com/office/drawing/2014/main" id="{06F5700E-CD47-4D6C-80C1-02162470E5AC}"/>
              </a:ext>
            </a:extLst>
          </p:cNvPr>
          <p:cNvPicPr>
            <a:picLocks noChangeAspect="1"/>
          </p:cNvPicPr>
          <p:nvPr/>
        </p:nvPicPr>
        <p:blipFill>
          <a:blip r:embed="rId3"/>
          <a:stretch>
            <a:fillRect/>
          </a:stretch>
        </p:blipFill>
        <p:spPr>
          <a:xfrm>
            <a:off x="6209955" y="1384116"/>
            <a:ext cx="5739760" cy="4031068"/>
          </a:xfrm>
          <a:prstGeom prst="rect">
            <a:avLst/>
          </a:prstGeom>
        </p:spPr>
      </p:pic>
    </p:spTree>
    <p:extLst>
      <p:ext uri="{BB962C8B-B14F-4D97-AF65-F5344CB8AC3E}">
        <p14:creationId xmlns:p14="http://schemas.microsoft.com/office/powerpoint/2010/main" val="3868138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E2BB18-2FDE-4569-8BDF-18D865A3CB1D}"/>
              </a:ext>
            </a:extLst>
          </p:cNvPr>
          <p:cNvSpPr txBox="1"/>
          <p:nvPr/>
        </p:nvSpPr>
        <p:spPr>
          <a:xfrm>
            <a:off x="64655" y="133988"/>
            <a:ext cx="6096000" cy="369332"/>
          </a:xfrm>
          <a:prstGeom prst="rect">
            <a:avLst/>
          </a:prstGeom>
          <a:noFill/>
        </p:spPr>
        <p:txBody>
          <a:bodyPr wrap="square">
            <a:spAutoFit/>
          </a:bodyPr>
          <a:lstStyle/>
          <a:p>
            <a:r>
              <a:rPr lang="en-US" b="1" dirty="0"/>
              <a:t>Test Results</a:t>
            </a:r>
          </a:p>
        </p:txBody>
      </p:sp>
      <p:pic>
        <p:nvPicPr>
          <p:cNvPr id="4" name="Picture 3">
            <a:extLst>
              <a:ext uri="{FF2B5EF4-FFF2-40B4-BE49-F238E27FC236}">
                <a16:creationId xmlns:a16="http://schemas.microsoft.com/office/drawing/2014/main" id="{28E7C623-523E-4219-B8FB-2CAD0BADC472}"/>
              </a:ext>
            </a:extLst>
          </p:cNvPr>
          <p:cNvPicPr>
            <a:picLocks noChangeAspect="1"/>
          </p:cNvPicPr>
          <p:nvPr/>
        </p:nvPicPr>
        <p:blipFill>
          <a:blip r:embed="rId2"/>
          <a:stretch>
            <a:fillRect/>
          </a:stretch>
        </p:blipFill>
        <p:spPr>
          <a:xfrm>
            <a:off x="64655" y="585680"/>
            <a:ext cx="5514091" cy="864429"/>
          </a:xfrm>
          <a:prstGeom prst="rect">
            <a:avLst/>
          </a:prstGeom>
        </p:spPr>
      </p:pic>
      <p:pic>
        <p:nvPicPr>
          <p:cNvPr id="6" name="Picture 5">
            <a:extLst>
              <a:ext uri="{FF2B5EF4-FFF2-40B4-BE49-F238E27FC236}">
                <a16:creationId xmlns:a16="http://schemas.microsoft.com/office/drawing/2014/main" id="{DC2F889F-13F1-4395-B01A-F6889C70FF96}"/>
              </a:ext>
            </a:extLst>
          </p:cNvPr>
          <p:cNvPicPr>
            <a:picLocks noChangeAspect="1"/>
          </p:cNvPicPr>
          <p:nvPr/>
        </p:nvPicPr>
        <p:blipFill>
          <a:blip r:embed="rId3"/>
          <a:stretch>
            <a:fillRect/>
          </a:stretch>
        </p:blipFill>
        <p:spPr>
          <a:xfrm>
            <a:off x="676636" y="1657980"/>
            <a:ext cx="4872037" cy="5018407"/>
          </a:xfrm>
          <a:prstGeom prst="rect">
            <a:avLst/>
          </a:prstGeom>
        </p:spPr>
      </p:pic>
      <p:pic>
        <p:nvPicPr>
          <p:cNvPr id="8" name="Picture 7">
            <a:extLst>
              <a:ext uri="{FF2B5EF4-FFF2-40B4-BE49-F238E27FC236}">
                <a16:creationId xmlns:a16="http://schemas.microsoft.com/office/drawing/2014/main" id="{66A41FF7-6359-4CB4-9CB1-C8E62BF39CE8}"/>
              </a:ext>
            </a:extLst>
          </p:cNvPr>
          <p:cNvPicPr>
            <a:picLocks noChangeAspect="1"/>
          </p:cNvPicPr>
          <p:nvPr/>
        </p:nvPicPr>
        <p:blipFill>
          <a:blip r:embed="rId4"/>
          <a:stretch>
            <a:fillRect/>
          </a:stretch>
        </p:blipFill>
        <p:spPr>
          <a:xfrm>
            <a:off x="5409253" y="0"/>
            <a:ext cx="6782747" cy="6820852"/>
          </a:xfrm>
          <a:prstGeom prst="rect">
            <a:avLst/>
          </a:prstGeom>
        </p:spPr>
      </p:pic>
    </p:spTree>
    <p:extLst>
      <p:ext uri="{BB962C8B-B14F-4D97-AF65-F5344CB8AC3E}">
        <p14:creationId xmlns:p14="http://schemas.microsoft.com/office/powerpoint/2010/main" val="795155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776C74-37B0-4460-9822-92F502F45349}"/>
              </a:ext>
            </a:extLst>
          </p:cNvPr>
          <p:cNvSpPr txBox="1"/>
          <p:nvPr/>
        </p:nvSpPr>
        <p:spPr>
          <a:xfrm>
            <a:off x="3048000" y="151083"/>
            <a:ext cx="6096000" cy="369332"/>
          </a:xfrm>
          <a:prstGeom prst="rect">
            <a:avLst/>
          </a:prstGeom>
          <a:noFill/>
        </p:spPr>
        <p:txBody>
          <a:bodyPr wrap="square">
            <a:spAutoFit/>
          </a:bodyPr>
          <a:lstStyle/>
          <a:p>
            <a:pPr algn="ctr"/>
            <a:r>
              <a:rPr lang="en-US" b="1" dirty="0"/>
              <a:t>Predictions</a:t>
            </a:r>
          </a:p>
        </p:txBody>
      </p:sp>
      <p:pic>
        <p:nvPicPr>
          <p:cNvPr id="4" name="Picture 3">
            <a:extLst>
              <a:ext uri="{FF2B5EF4-FFF2-40B4-BE49-F238E27FC236}">
                <a16:creationId xmlns:a16="http://schemas.microsoft.com/office/drawing/2014/main" id="{CDD32A78-8D4B-4FB4-B22A-F0086753B341}"/>
              </a:ext>
            </a:extLst>
          </p:cNvPr>
          <p:cNvPicPr>
            <a:picLocks noChangeAspect="1"/>
          </p:cNvPicPr>
          <p:nvPr/>
        </p:nvPicPr>
        <p:blipFill>
          <a:blip r:embed="rId2"/>
          <a:stretch>
            <a:fillRect/>
          </a:stretch>
        </p:blipFill>
        <p:spPr>
          <a:xfrm>
            <a:off x="758260" y="3657601"/>
            <a:ext cx="11196350" cy="3080720"/>
          </a:xfrm>
          <a:prstGeom prst="rect">
            <a:avLst/>
          </a:prstGeom>
        </p:spPr>
      </p:pic>
      <p:pic>
        <p:nvPicPr>
          <p:cNvPr id="6" name="Picture 5">
            <a:extLst>
              <a:ext uri="{FF2B5EF4-FFF2-40B4-BE49-F238E27FC236}">
                <a16:creationId xmlns:a16="http://schemas.microsoft.com/office/drawing/2014/main" id="{9E755692-8970-4918-A3C3-188B66F16840}"/>
              </a:ext>
            </a:extLst>
          </p:cNvPr>
          <p:cNvPicPr>
            <a:picLocks noChangeAspect="1"/>
          </p:cNvPicPr>
          <p:nvPr/>
        </p:nvPicPr>
        <p:blipFill>
          <a:blip r:embed="rId3"/>
          <a:stretch>
            <a:fillRect/>
          </a:stretch>
        </p:blipFill>
        <p:spPr>
          <a:xfrm>
            <a:off x="830117" y="615666"/>
            <a:ext cx="10872460" cy="2946684"/>
          </a:xfrm>
          <a:prstGeom prst="rect">
            <a:avLst/>
          </a:prstGeom>
        </p:spPr>
      </p:pic>
    </p:spTree>
    <p:extLst>
      <p:ext uri="{BB962C8B-B14F-4D97-AF65-F5344CB8AC3E}">
        <p14:creationId xmlns:p14="http://schemas.microsoft.com/office/powerpoint/2010/main" val="3960023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07DA21-53E8-42DF-B325-67EB55FBFFC6}"/>
              </a:ext>
            </a:extLst>
          </p:cNvPr>
          <p:cNvSpPr txBox="1"/>
          <p:nvPr/>
        </p:nvSpPr>
        <p:spPr>
          <a:xfrm>
            <a:off x="4965430" y="629268"/>
            <a:ext cx="6586491" cy="1286160"/>
          </a:xfrm>
          <a:prstGeom prst="rect">
            <a:avLst/>
          </a:prstGeom>
        </p:spPr>
        <p:txBody>
          <a:bodyPr vert="horz" lIns="91440" tIns="45720" rIns="91440" bIns="45720" rtlCol="0" anchor="b">
            <a:normAutofit/>
          </a:bodyPr>
          <a:lstStyle/>
          <a:p>
            <a:pPr marL="0" marR="0">
              <a:lnSpc>
                <a:spcPct val="90000"/>
              </a:lnSpc>
              <a:spcBef>
                <a:spcPct val="0"/>
              </a:spcBef>
              <a:spcAft>
                <a:spcPts val="800"/>
              </a:spcAft>
            </a:pPr>
            <a:r>
              <a:rPr lang="en-US" sz="4400" b="1">
                <a:effectLst/>
                <a:latin typeface="+mj-lt"/>
                <a:ea typeface="+mj-ea"/>
                <a:cs typeface="+mj-cs"/>
              </a:rPr>
              <a:t>PURPOSE OF THE PROJECT</a:t>
            </a:r>
            <a:endParaRPr lang="en-US" sz="4400">
              <a:effectLst/>
              <a:latin typeface="+mj-lt"/>
              <a:ea typeface="+mj-ea"/>
              <a:cs typeface="+mj-cs"/>
            </a:endParaRPr>
          </a:p>
        </p:txBody>
      </p:sp>
      <p:sp>
        <p:nvSpPr>
          <p:cNvPr id="5" name="TextBox 4">
            <a:extLst>
              <a:ext uri="{FF2B5EF4-FFF2-40B4-BE49-F238E27FC236}">
                <a16:creationId xmlns:a16="http://schemas.microsoft.com/office/drawing/2014/main" id="{F1AC24E8-B213-46D4-8689-D00E38093DD3}"/>
              </a:ext>
            </a:extLst>
          </p:cNvPr>
          <p:cNvSpPr txBox="1"/>
          <p:nvPr/>
        </p:nvSpPr>
        <p:spPr>
          <a:xfrm>
            <a:off x="4965431" y="2438400"/>
            <a:ext cx="6893194" cy="3785419"/>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3200" dirty="0"/>
              <a:t>The purpose of this project is to make a mobile application that can detect the statue and play an embedded video in seconds on the screen with no hassle, by just pointing the camera at it. </a:t>
            </a:r>
          </a:p>
          <a:p>
            <a:pPr indent="-228600">
              <a:lnSpc>
                <a:spcPct val="90000"/>
              </a:lnSpc>
              <a:spcAft>
                <a:spcPts val="600"/>
              </a:spcAft>
              <a:buFont typeface="Arial" panose="020B0604020202020204" pitchFamily="34" charset="0"/>
              <a:buChar char="•"/>
            </a:pPr>
            <a:endParaRPr lang="en-US" sz="3200" dirty="0"/>
          </a:p>
          <a:p>
            <a:pPr>
              <a:lnSpc>
                <a:spcPct val="90000"/>
              </a:lnSpc>
              <a:spcAft>
                <a:spcPts val="600"/>
              </a:spcAft>
            </a:pPr>
            <a:r>
              <a:rPr lang="en-US" sz="3200" dirty="0"/>
              <a:t>This app makes it easy to learn the history behind the statues without any extra effort.</a:t>
            </a:r>
          </a:p>
        </p:txBody>
      </p:sp>
      <p:pic>
        <p:nvPicPr>
          <p:cNvPr id="3" name="image19.png">
            <a:extLst>
              <a:ext uri="{FF2B5EF4-FFF2-40B4-BE49-F238E27FC236}">
                <a16:creationId xmlns:a16="http://schemas.microsoft.com/office/drawing/2014/main" id="{886FCEB3-DBCA-44A3-BB12-4E4555D9B13B}"/>
              </a:ext>
            </a:extLst>
          </p:cNvPr>
          <p:cNvPicPr/>
          <p:nvPr/>
        </p:nvPicPr>
        <p:blipFill rotWithShape="1">
          <a:blip r:embed="rId2"/>
          <a:srcRect l="986" r="27106"/>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2B1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99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28C025-6E24-4555-9659-148D09E44B29}"/>
              </a:ext>
            </a:extLst>
          </p:cNvPr>
          <p:cNvSpPr txBox="1"/>
          <p:nvPr/>
        </p:nvSpPr>
        <p:spPr>
          <a:xfrm>
            <a:off x="3048000" y="0"/>
            <a:ext cx="6096000" cy="369332"/>
          </a:xfrm>
          <a:prstGeom prst="rect">
            <a:avLst/>
          </a:prstGeom>
          <a:noFill/>
        </p:spPr>
        <p:txBody>
          <a:bodyPr wrap="square">
            <a:spAutoFit/>
          </a:bodyPr>
          <a:lstStyle/>
          <a:p>
            <a:pPr algn="ctr"/>
            <a:r>
              <a:rPr lang="en-US" b="1" dirty="0"/>
              <a:t>Predictions</a:t>
            </a:r>
          </a:p>
        </p:txBody>
      </p:sp>
      <p:pic>
        <p:nvPicPr>
          <p:cNvPr id="4" name="Picture 3">
            <a:extLst>
              <a:ext uri="{FF2B5EF4-FFF2-40B4-BE49-F238E27FC236}">
                <a16:creationId xmlns:a16="http://schemas.microsoft.com/office/drawing/2014/main" id="{2120B0F5-257A-48C0-A7F9-5A92939F2E77}"/>
              </a:ext>
            </a:extLst>
          </p:cNvPr>
          <p:cNvPicPr>
            <a:picLocks noChangeAspect="1"/>
          </p:cNvPicPr>
          <p:nvPr/>
        </p:nvPicPr>
        <p:blipFill>
          <a:blip r:embed="rId2"/>
          <a:stretch>
            <a:fillRect/>
          </a:stretch>
        </p:blipFill>
        <p:spPr>
          <a:xfrm>
            <a:off x="278246" y="3623233"/>
            <a:ext cx="5017434" cy="2662926"/>
          </a:xfrm>
          <a:prstGeom prst="rect">
            <a:avLst/>
          </a:prstGeom>
        </p:spPr>
      </p:pic>
      <p:pic>
        <p:nvPicPr>
          <p:cNvPr id="5" name="image11.png">
            <a:extLst>
              <a:ext uri="{FF2B5EF4-FFF2-40B4-BE49-F238E27FC236}">
                <a16:creationId xmlns:a16="http://schemas.microsoft.com/office/drawing/2014/main" id="{47404E04-833A-4454-81ED-39C6D6221F21}"/>
              </a:ext>
            </a:extLst>
          </p:cNvPr>
          <p:cNvPicPr/>
          <p:nvPr/>
        </p:nvPicPr>
        <p:blipFill>
          <a:blip r:embed="rId3"/>
          <a:srcRect/>
          <a:stretch>
            <a:fillRect/>
          </a:stretch>
        </p:blipFill>
        <p:spPr>
          <a:xfrm>
            <a:off x="152399" y="369332"/>
            <a:ext cx="11411527" cy="3140486"/>
          </a:xfrm>
          <a:prstGeom prst="rect">
            <a:avLst/>
          </a:prstGeom>
          <a:ln/>
        </p:spPr>
      </p:pic>
    </p:spTree>
    <p:extLst>
      <p:ext uri="{BB962C8B-B14F-4D97-AF65-F5344CB8AC3E}">
        <p14:creationId xmlns:p14="http://schemas.microsoft.com/office/powerpoint/2010/main" val="619062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6685D3-5C77-4650-86A0-8B1F1BA5B64D}"/>
              </a:ext>
            </a:extLst>
          </p:cNvPr>
          <p:cNvSpPr txBox="1"/>
          <p:nvPr/>
        </p:nvSpPr>
        <p:spPr>
          <a:xfrm>
            <a:off x="3048000" y="181543"/>
            <a:ext cx="6096000" cy="369332"/>
          </a:xfrm>
          <a:prstGeom prst="rect">
            <a:avLst/>
          </a:prstGeom>
          <a:noFill/>
        </p:spPr>
        <p:txBody>
          <a:bodyPr wrap="square">
            <a:spAutoFit/>
          </a:bodyPr>
          <a:lstStyle/>
          <a:p>
            <a:pPr algn="ctr"/>
            <a:r>
              <a:rPr lang="en-US" dirty="0">
                <a:solidFill>
                  <a:srgbClr val="4D5156"/>
                </a:solidFill>
                <a:highlight>
                  <a:srgbClr val="FFFFFF"/>
                </a:highlight>
                <a:ea typeface="Times New Roman" panose="02020603050405020304" pitchFamily="18" charset="0"/>
              </a:rPr>
              <a:t>Con</a:t>
            </a:r>
            <a:r>
              <a:rPr lang="en-US" sz="1800" dirty="0">
                <a:solidFill>
                  <a:srgbClr val="4D5156"/>
                </a:solidFill>
                <a:effectLst/>
                <a:highlight>
                  <a:srgbClr val="FFFFFF"/>
                </a:highlight>
                <a:ea typeface="Times New Roman" panose="02020603050405020304" pitchFamily="18" charset="0"/>
              </a:rPr>
              <a:t>vert to </a:t>
            </a:r>
            <a:r>
              <a:rPr lang="en-US" dirty="0">
                <a:solidFill>
                  <a:srgbClr val="4D5156"/>
                </a:solidFill>
                <a:highlight>
                  <a:srgbClr val="FFFFFF"/>
                </a:highlight>
                <a:ea typeface="Times New Roman" panose="02020603050405020304" pitchFamily="18" charset="0"/>
              </a:rPr>
              <a:t>ONNX Format</a:t>
            </a:r>
            <a:endParaRPr lang="en-US" dirty="0"/>
          </a:p>
        </p:txBody>
      </p:sp>
      <p:pic>
        <p:nvPicPr>
          <p:cNvPr id="4" name="Picture 3">
            <a:extLst>
              <a:ext uri="{FF2B5EF4-FFF2-40B4-BE49-F238E27FC236}">
                <a16:creationId xmlns:a16="http://schemas.microsoft.com/office/drawing/2014/main" id="{47B1F6F1-EB88-4B07-A11F-02356A4997EA}"/>
              </a:ext>
            </a:extLst>
          </p:cNvPr>
          <p:cNvPicPr>
            <a:picLocks noChangeAspect="1"/>
          </p:cNvPicPr>
          <p:nvPr/>
        </p:nvPicPr>
        <p:blipFill>
          <a:blip r:embed="rId2"/>
          <a:stretch>
            <a:fillRect/>
          </a:stretch>
        </p:blipFill>
        <p:spPr>
          <a:xfrm>
            <a:off x="1724743" y="651543"/>
            <a:ext cx="8316940" cy="5554914"/>
          </a:xfrm>
          <a:prstGeom prst="rect">
            <a:avLst/>
          </a:prstGeom>
        </p:spPr>
      </p:pic>
    </p:spTree>
    <p:extLst>
      <p:ext uri="{BB962C8B-B14F-4D97-AF65-F5344CB8AC3E}">
        <p14:creationId xmlns:p14="http://schemas.microsoft.com/office/powerpoint/2010/main" val="2621932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63D237-F77C-46E2-9AE1-F273C613DBAF}"/>
              </a:ext>
            </a:extLst>
          </p:cNvPr>
          <p:cNvSpPr txBox="1"/>
          <p:nvPr/>
        </p:nvSpPr>
        <p:spPr>
          <a:xfrm>
            <a:off x="3048000" y="50334"/>
            <a:ext cx="6096000" cy="369332"/>
          </a:xfrm>
          <a:prstGeom prst="rect">
            <a:avLst/>
          </a:prstGeom>
          <a:noFill/>
        </p:spPr>
        <p:txBody>
          <a:bodyPr wrap="square">
            <a:spAutoFit/>
          </a:bodyPr>
          <a:lstStyle/>
          <a:p>
            <a:pPr algn="ctr"/>
            <a:r>
              <a:rPr lang="en-US" sz="1800" dirty="0">
                <a:solidFill>
                  <a:srgbClr val="4D5156"/>
                </a:solidFill>
                <a:effectLst/>
                <a:highlight>
                  <a:srgbClr val="FFFFFF"/>
                </a:highlight>
                <a:ea typeface="Times New Roman" panose="02020603050405020304" pitchFamily="18" charset="0"/>
              </a:rPr>
              <a:t>Simulation in Unity</a:t>
            </a:r>
            <a:endParaRPr lang="en-US" dirty="0"/>
          </a:p>
        </p:txBody>
      </p:sp>
      <p:pic>
        <p:nvPicPr>
          <p:cNvPr id="4" name="Picture 3">
            <a:extLst>
              <a:ext uri="{FF2B5EF4-FFF2-40B4-BE49-F238E27FC236}">
                <a16:creationId xmlns:a16="http://schemas.microsoft.com/office/drawing/2014/main" id="{FBA936FE-8F3D-47E3-893A-C568DDCF6CD6}"/>
              </a:ext>
            </a:extLst>
          </p:cNvPr>
          <p:cNvPicPr>
            <a:picLocks noChangeAspect="1"/>
          </p:cNvPicPr>
          <p:nvPr/>
        </p:nvPicPr>
        <p:blipFill>
          <a:blip r:embed="rId2"/>
          <a:stretch>
            <a:fillRect/>
          </a:stretch>
        </p:blipFill>
        <p:spPr>
          <a:xfrm>
            <a:off x="517826" y="1135489"/>
            <a:ext cx="7126372" cy="3568786"/>
          </a:xfrm>
          <a:prstGeom prst="rect">
            <a:avLst/>
          </a:prstGeom>
        </p:spPr>
      </p:pic>
      <p:pic>
        <p:nvPicPr>
          <p:cNvPr id="6" name="Picture 5">
            <a:extLst>
              <a:ext uri="{FF2B5EF4-FFF2-40B4-BE49-F238E27FC236}">
                <a16:creationId xmlns:a16="http://schemas.microsoft.com/office/drawing/2014/main" id="{8364525D-17E5-4635-B261-662F89BD84F5}"/>
              </a:ext>
            </a:extLst>
          </p:cNvPr>
          <p:cNvPicPr>
            <a:picLocks noChangeAspect="1"/>
          </p:cNvPicPr>
          <p:nvPr/>
        </p:nvPicPr>
        <p:blipFill>
          <a:blip r:embed="rId3"/>
          <a:stretch>
            <a:fillRect/>
          </a:stretch>
        </p:blipFill>
        <p:spPr>
          <a:xfrm>
            <a:off x="8181882" y="4207019"/>
            <a:ext cx="3576183" cy="1811193"/>
          </a:xfrm>
          <a:prstGeom prst="rect">
            <a:avLst/>
          </a:prstGeom>
        </p:spPr>
      </p:pic>
      <p:pic>
        <p:nvPicPr>
          <p:cNvPr id="8" name="Picture 7">
            <a:extLst>
              <a:ext uri="{FF2B5EF4-FFF2-40B4-BE49-F238E27FC236}">
                <a16:creationId xmlns:a16="http://schemas.microsoft.com/office/drawing/2014/main" id="{A22E21FA-8FB2-4DE7-A74B-24B8F90D51BA}"/>
              </a:ext>
            </a:extLst>
          </p:cNvPr>
          <p:cNvPicPr>
            <a:picLocks noChangeAspect="1"/>
          </p:cNvPicPr>
          <p:nvPr/>
        </p:nvPicPr>
        <p:blipFill>
          <a:blip r:embed="rId4"/>
          <a:stretch>
            <a:fillRect/>
          </a:stretch>
        </p:blipFill>
        <p:spPr>
          <a:xfrm>
            <a:off x="8181882" y="987135"/>
            <a:ext cx="3299720" cy="3029095"/>
          </a:xfrm>
          <a:prstGeom prst="rect">
            <a:avLst/>
          </a:prstGeom>
        </p:spPr>
      </p:pic>
    </p:spTree>
    <p:extLst>
      <p:ext uri="{BB962C8B-B14F-4D97-AF65-F5344CB8AC3E}">
        <p14:creationId xmlns:p14="http://schemas.microsoft.com/office/powerpoint/2010/main" val="3358517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705006-DBF8-445E-891B-24DAE78BD15F}"/>
              </a:ext>
            </a:extLst>
          </p:cNvPr>
          <p:cNvSpPr txBox="1"/>
          <p:nvPr/>
        </p:nvSpPr>
        <p:spPr>
          <a:xfrm>
            <a:off x="3048000" y="297235"/>
            <a:ext cx="6096000" cy="369332"/>
          </a:xfrm>
          <a:prstGeom prst="rect">
            <a:avLst/>
          </a:prstGeom>
          <a:noFill/>
        </p:spPr>
        <p:txBody>
          <a:bodyPr wrap="square">
            <a:spAutoFit/>
          </a:bodyPr>
          <a:lstStyle/>
          <a:p>
            <a:pPr algn="ctr"/>
            <a:r>
              <a:rPr lang="en-US" dirty="0"/>
              <a:t>Testing Results</a:t>
            </a:r>
          </a:p>
        </p:txBody>
      </p:sp>
      <p:pic>
        <p:nvPicPr>
          <p:cNvPr id="5" name="image18.png">
            <a:extLst>
              <a:ext uri="{FF2B5EF4-FFF2-40B4-BE49-F238E27FC236}">
                <a16:creationId xmlns:a16="http://schemas.microsoft.com/office/drawing/2014/main" id="{C4F130FE-D9E2-4238-8F37-6954D963BB23}"/>
              </a:ext>
            </a:extLst>
          </p:cNvPr>
          <p:cNvPicPr/>
          <p:nvPr/>
        </p:nvPicPr>
        <p:blipFill>
          <a:blip r:embed="rId2"/>
          <a:srcRect/>
          <a:stretch>
            <a:fillRect/>
          </a:stretch>
        </p:blipFill>
        <p:spPr>
          <a:xfrm>
            <a:off x="687023" y="1144606"/>
            <a:ext cx="6096000" cy="4025529"/>
          </a:xfrm>
          <a:prstGeom prst="rect">
            <a:avLst/>
          </a:prstGeom>
          <a:ln/>
        </p:spPr>
      </p:pic>
      <p:pic>
        <p:nvPicPr>
          <p:cNvPr id="6" name="Picture 5">
            <a:extLst>
              <a:ext uri="{FF2B5EF4-FFF2-40B4-BE49-F238E27FC236}">
                <a16:creationId xmlns:a16="http://schemas.microsoft.com/office/drawing/2014/main" id="{3F43282E-E2FD-4452-8783-EEFFCAAD6EBD}"/>
              </a:ext>
            </a:extLst>
          </p:cNvPr>
          <p:cNvPicPr>
            <a:picLocks noChangeAspect="1"/>
          </p:cNvPicPr>
          <p:nvPr/>
        </p:nvPicPr>
        <p:blipFill>
          <a:blip r:embed="rId3"/>
          <a:stretch>
            <a:fillRect/>
          </a:stretch>
        </p:blipFill>
        <p:spPr>
          <a:xfrm>
            <a:off x="7543543" y="1308050"/>
            <a:ext cx="3887732" cy="3775044"/>
          </a:xfrm>
          <a:prstGeom prst="rect">
            <a:avLst/>
          </a:prstGeom>
        </p:spPr>
      </p:pic>
    </p:spTree>
    <p:extLst>
      <p:ext uri="{BB962C8B-B14F-4D97-AF65-F5344CB8AC3E}">
        <p14:creationId xmlns:p14="http://schemas.microsoft.com/office/powerpoint/2010/main" val="3133685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1150632-378E-4925-8884-253FC0AEFCB9}"/>
              </a:ext>
            </a:extLst>
          </p:cNvPr>
          <p:cNvSpPr>
            <a:spLocks noGrp="1"/>
          </p:cNvSpPr>
          <p:nvPr>
            <p:ph type="title"/>
          </p:nvPr>
        </p:nvSpPr>
        <p:spPr>
          <a:xfrm>
            <a:off x="466722" y="586855"/>
            <a:ext cx="3201366" cy="3387497"/>
          </a:xfrm>
        </p:spPr>
        <p:txBody>
          <a:bodyPr anchor="b">
            <a:normAutofit/>
          </a:bodyPr>
          <a:lstStyle/>
          <a:p>
            <a:pPr algn="r"/>
            <a:endParaRPr lang="en-US" sz="4000" dirty="0">
              <a:solidFill>
                <a:srgbClr val="FFFFFF"/>
              </a:solidFill>
            </a:endParaRPr>
          </a:p>
        </p:txBody>
      </p:sp>
      <p:sp useBgFill="1">
        <p:nvSpPr>
          <p:cNvPr id="13" name="Rectangle 12">
            <a:extLst>
              <a:ext uri="{FF2B5EF4-FFF2-40B4-BE49-F238E27FC236}">
                <a16:creationId xmlns:a16="http://schemas.microsoft.com/office/drawing/2014/main" id="{8304D361-6A9F-4425-86F0-8244D3C39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2A5C742-5FE2-4410-B140-6D79EEA74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377A667-4A7C-4E01-91BE-57EDE025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AB61270-FD8B-4E1C-9DB4-FC2ECECD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22BD66-74E6-446C-AD55-3AE3BFC9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396E17B-5878-4761-8B16-3D132CEBD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6D089107-25AD-4715-BCE3-9908CE9F8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
            <a:extLst>
              <a:ext uri="{FF2B5EF4-FFF2-40B4-BE49-F238E27FC236}">
                <a16:creationId xmlns:a16="http://schemas.microsoft.com/office/drawing/2014/main" id="{B2BFC063-C985-4F7B-8DD3-CFF75D7367DD}"/>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rgbClr val="FFFFFF"/>
                </a:solidFill>
              </a:rPr>
              <a:t>Blessed William Joseph Chaminade</a:t>
            </a:r>
          </a:p>
        </p:txBody>
      </p:sp>
      <p:pic>
        <p:nvPicPr>
          <p:cNvPr id="7" name="Chaminade_detection">
            <a:hlinkClick r:id="" action="ppaction://media"/>
            <a:extLst>
              <a:ext uri="{FF2B5EF4-FFF2-40B4-BE49-F238E27FC236}">
                <a16:creationId xmlns:a16="http://schemas.microsoft.com/office/drawing/2014/main" id="{93745C29-EB22-42E4-A7A3-1A8CB3ECBB8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79091" y="908989"/>
            <a:ext cx="2335702" cy="5060297"/>
          </a:xfrm>
          <a:prstGeom prst="rect">
            <a:avLst/>
          </a:prstGeom>
        </p:spPr>
      </p:pic>
      <p:pic>
        <p:nvPicPr>
          <p:cNvPr id="8" name="WhatsApp Video 2021-12-02 at 9.13.56 AM">
            <a:hlinkClick r:id="" action="ppaction://media"/>
            <a:extLst>
              <a:ext uri="{FF2B5EF4-FFF2-40B4-BE49-F238E27FC236}">
                <a16:creationId xmlns:a16="http://schemas.microsoft.com/office/drawing/2014/main" id="{0908BB26-BC43-41E1-89CE-AF6AA79BC52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086725" y="1045007"/>
            <a:ext cx="2698546" cy="4767984"/>
          </a:xfrm>
          <a:prstGeom prst="rect">
            <a:avLst/>
          </a:prstGeom>
        </p:spPr>
      </p:pic>
    </p:spTree>
    <p:extLst>
      <p:ext uri="{BB962C8B-B14F-4D97-AF65-F5344CB8AC3E}">
        <p14:creationId xmlns:p14="http://schemas.microsoft.com/office/powerpoint/2010/main" val="354652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4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8EDFD06-DD0A-43F7-9699-CB282994523A}"/>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Blessed William Joseph Chaminade</a:t>
            </a:r>
          </a:p>
        </p:txBody>
      </p:sp>
      <p:pic>
        <p:nvPicPr>
          <p:cNvPr id="5" name="WhatsApp Video 2021-12-02 at 9.14.08 AM">
            <a:hlinkClick r:id="" action="ppaction://media"/>
            <a:extLst>
              <a:ext uri="{FF2B5EF4-FFF2-40B4-BE49-F238E27FC236}">
                <a16:creationId xmlns:a16="http://schemas.microsoft.com/office/drawing/2014/main" id="{47D92C49-53E1-468C-BD4D-CE1A9DDAC7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9457184" y="988292"/>
            <a:ext cx="2571521" cy="4542414"/>
          </a:xfrm>
        </p:spPr>
      </p:pic>
      <p:pic>
        <p:nvPicPr>
          <p:cNvPr id="6" name="WhatsApp Video 2021-12-02 at 9.15.31 AM">
            <a:hlinkClick r:id="" action="ppaction://media"/>
            <a:extLst>
              <a:ext uri="{FF2B5EF4-FFF2-40B4-BE49-F238E27FC236}">
                <a16:creationId xmlns:a16="http://schemas.microsoft.com/office/drawing/2014/main" id="{BD032D04-0DDD-4D97-9890-27FC2E0EF39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886304" y="988291"/>
            <a:ext cx="2570880" cy="4542415"/>
          </a:xfrm>
          <a:prstGeom prst="rect">
            <a:avLst/>
          </a:prstGeom>
        </p:spPr>
      </p:pic>
      <p:pic>
        <p:nvPicPr>
          <p:cNvPr id="7" name="WhatsApp Video 2021-12-02 at 9.16.04 AM">
            <a:hlinkClick r:id="" action="ppaction://media"/>
            <a:extLst>
              <a:ext uri="{FF2B5EF4-FFF2-40B4-BE49-F238E27FC236}">
                <a16:creationId xmlns:a16="http://schemas.microsoft.com/office/drawing/2014/main" id="{E02F47B9-D55C-4506-AC51-F2B09EDAD773}"/>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332202" y="988291"/>
            <a:ext cx="2570880" cy="4542415"/>
          </a:xfrm>
          <a:prstGeom prst="rect">
            <a:avLst/>
          </a:prstGeom>
        </p:spPr>
      </p:pic>
    </p:spTree>
    <p:extLst>
      <p:ext uri="{BB962C8B-B14F-4D97-AF65-F5344CB8AC3E}">
        <p14:creationId xmlns:p14="http://schemas.microsoft.com/office/powerpoint/2010/main" val="178710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6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77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3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01C3-3736-4B97-9FD4-18DA45E11A78}"/>
              </a:ext>
            </a:extLst>
          </p:cNvPr>
          <p:cNvSpPr>
            <a:spLocks noGrp="1"/>
          </p:cNvSpPr>
          <p:nvPr>
            <p:ph type="title"/>
          </p:nvPr>
        </p:nvSpPr>
        <p:spPr/>
        <p:txBody>
          <a:bodyPr/>
          <a:lstStyle/>
          <a:p>
            <a:endParaRPr lang="en-US" dirty="0"/>
          </a:p>
        </p:txBody>
      </p:sp>
      <p:sp useBgFill="1">
        <p:nvSpPr>
          <p:cNvPr id="4" name="Rectangle 3">
            <a:extLst>
              <a:ext uri="{FF2B5EF4-FFF2-40B4-BE49-F238E27FC236}">
                <a16:creationId xmlns:a16="http://schemas.microsoft.com/office/drawing/2014/main" id="{0E9FC127-79B7-4AF0-9C76-0E6A78BF7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4">
            <a:extLst>
              <a:ext uri="{FF2B5EF4-FFF2-40B4-BE49-F238E27FC236}">
                <a16:creationId xmlns:a16="http://schemas.microsoft.com/office/drawing/2014/main" id="{C47C51C5-F7DE-4667-8BEF-5978A0A45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8F8AC6B-AC7C-4FBD-B9A5-E4F39061C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438C35-80A1-4EB1-97E3-9D3F0A70EA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7C2C467-F8BC-4CB5-8F23-044F50FB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55D8C77E-5C3C-43CA-92A9-8D1F5251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 9">
            <a:extLst>
              <a:ext uri="{FF2B5EF4-FFF2-40B4-BE49-F238E27FC236}">
                <a16:creationId xmlns:a16="http://schemas.microsoft.com/office/drawing/2014/main" id="{A0F451D1-39BF-47A8-973A-9FAA27AED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F246868-CBB8-450F-94D9-A5C789101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F87326B-EAA8-4783-9AF7-82971D33F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EA1A70-FB9C-42A7-941B-A98135EF5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F65AAB-6AB0-4415-8591-D68C66070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A67192-5799-46C0-A8CD-33CC3AACE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4C97DFA-9F63-496B-842C-2F972D98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ACAEAFED-4C99-4058-AF0F-C1AB25194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2">
            <a:extLst>
              <a:ext uri="{FF2B5EF4-FFF2-40B4-BE49-F238E27FC236}">
                <a16:creationId xmlns:a16="http://schemas.microsoft.com/office/drawing/2014/main" id="{D708C606-1C10-45D8-BF47-5C95A7744BF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rgbClr val="FFFFFF"/>
                </a:solidFill>
              </a:rPr>
              <a:t>Other Statues</a:t>
            </a:r>
          </a:p>
        </p:txBody>
      </p:sp>
      <p:pic>
        <p:nvPicPr>
          <p:cNvPr id="25" name="WhatsApp Video 2021-12-02 at 9.13.43 AM">
            <a:hlinkClick r:id="" action="ppaction://media"/>
            <a:extLst>
              <a:ext uri="{FF2B5EF4-FFF2-40B4-BE49-F238E27FC236}">
                <a16:creationId xmlns:a16="http://schemas.microsoft.com/office/drawing/2014/main" id="{85CF50C7-9E73-469A-BC67-3480D68BD56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076211" y="1524389"/>
            <a:ext cx="2155914" cy="3809221"/>
          </a:xfrm>
          <a:prstGeom prst="rect">
            <a:avLst/>
          </a:prstGeom>
        </p:spPr>
      </p:pic>
      <p:pic>
        <p:nvPicPr>
          <p:cNvPr id="26" name="BFTV1421">
            <a:hlinkClick r:id="" action="ppaction://media"/>
            <a:extLst>
              <a:ext uri="{FF2B5EF4-FFF2-40B4-BE49-F238E27FC236}">
                <a16:creationId xmlns:a16="http://schemas.microsoft.com/office/drawing/2014/main" id="{CBC7D612-9D1C-43C5-9D1E-FD525FA1B89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368891" y="1524389"/>
            <a:ext cx="2141805" cy="3809221"/>
          </a:xfrm>
          <a:prstGeom prst="rect">
            <a:avLst/>
          </a:prstGeom>
        </p:spPr>
      </p:pic>
      <p:pic>
        <p:nvPicPr>
          <p:cNvPr id="27" name="RRLG4312">
            <a:hlinkClick r:id="" action="ppaction://media"/>
            <a:extLst>
              <a:ext uri="{FF2B5EF4-FFF2-40B4-BE49-F238E27FC236}">
                <a16:creationId xmlns:a16="http://schemas.microsoft.com/office/drawing/2014/main" id="{22D56034-C866-4768-8286-60D609A90CE9}"/>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755442" y="1524389"/>
            <a:ext cx="2141805" cy="3809221"/>
          </a:xfrm>
          <a:prstGeom prst="rect">
            <a:avLst/>
          </a:prstGeom>
        </p:spPr>
      </p:pic>
    </p:spTree>
    <p:extLst>
      <p:ext uri="{BB962C8B-B14F-4D97-AF65-F5344CB8AC3E}">
        <p14:creationId xmlns:p14="http://schemas.microsoft.com/office/powerpoint/2010/main" val="124788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2"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146" fill="hold"/>
                                        <p:tgtEl>
                                          <p:spTgt spid="2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3175"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5"/>
                </p:tgtEl>
              </p:cMediaNode>
            </p:video>
            <p:seq concurrent="1" nextAc="seek">
              <p:cTn id="16" restart="whenNotActive" fill="hold" evtFilter="cancelBubble" nodeType="interactiveSeq">
                <p:stCondLst>
                  <p:cond evt="onClick" delay="0">
                    <p:tgtEl>
                      <p:spTgt spid="2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5"/>
                                        </p:tgtEl>
                                      </p:cBhvr>
                                    </p:cmd>
                                  </p:childTnLst>
                                </p:cTn>
                              </p:par>
                            </p:childTnLst>
                          </p:cTn>
                        </p:par>
                      </p:childTnLst>
                    </p:cTn>
                  </p:par>
                </p:childTnLst>
              </p:cTn>
              <p:nextCondLst>
                <p:cond evt="onClick" delay="0">
                  <p:tgtEl>
                    <p:spTgt spid="25"/>
                  </p:tgtEl>
                </p:cond>
              </p:nextCondLst>
            </p:seq>
            <p:video>
              <p:cMediaNode vol="80000">
                <p:cTn id="21" fill="hold" display="0">
                  <p:stCondLst>
                    <p:cond delay="indefinite"/>
                  </p:stCondLst>
                </p:cTn>
                <p:tgtEl>
                  <p:spTgt spid="26"/>
                </p:tgtEl>
              </p:cMediaNode>
            </p:video>
            <p:seq concurrent="1" nextAc="seek">
              <p:cTn id="22" restart="whenNotActive" fill="hold" evtFilter="cancelBubble" nodeType="interactiveSeq">
                <p:stCondLst>
                  <p:cond evt="onClick" delay="0">
                    <p:tgtEl>
                      <p:spTgt spid="2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6"/>
                                        </p:tgtEl>
                                      </p:cBhvr>
                                    </p:cmd>
                                  </p:childTnLst>
                                </p:cTn>
                              </p:par>
                            </p:childTnLst>
                          </p:cTn>
                        </p:par>
                      </p:childTnLst>
                    </p:cTn>
                  </p:par>
                </p:childTnLst>
              </p:cTn>
              <p:nextCondLst>
                <p:cond evt="onClick" delay="0">
                  <p:tgtEl>
                    <p:spTgt spid="26"/>
                  </p:tgtEl>
                </p:cond>
              </p:nextCondLst>
            </p:seq>
            <p:video>
              <p:cMediaNode vol="80000">
                <p:cTn id="27" fill="hold" display="0">
                  <p:stCondLst>
                    <p:cond delay="indefinite"/>
                  </p:stCondLst>
                </p:cTn>
                <p:tgtEl>
                  <p:spTgt spid="27"/>
                </p:tgtEl>
              </p:cMediaNode>
            </p:video>
            <p:seq concurrent="1" nextAc="seek">
              <p:cTn id="28" restart="whenNotActive" fill="hold" evtFilter="cancelBubble" nodeType="interactiveSeq">
                <p:stCondLst>
                  <p:cond evt="onClick" delay="0">
                    <p:tgtEl>
                      <p:spTgt spid="2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C173C-7C81-4132-B3DB-28F301F7053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59DABE9-3BDA-498C-808E-3D6E1AA8F4F1}"/>
              </a:ext>
            </a:extLst>
          </p:cNvPr>
          <p:cNvSpPr>
            <a:spLocks noGrp="1"/>
          </p:cNvSpPr>
          <p:nvPr>
            <p:ph idx="1"/>
          </p:nvPr>
        </p:nvSpPr>
        <p:spPr/>
        <p:txBody>
          <a:bodyPr/>
          <a:lstStyle/>
          <a:p>
            <a:pPr marL="0" indent="0">
              <a:buNone/>
            </a:pPr>
            <a:r>
              <a:rPr lang="en-US" sz="1800" b="0" i="0" dirty="0">
                <a:solidFill>
                  <a:srgbClr val="000000"/>
                </a:solidFill>
                <a:effectLst/>
                <a:latin typeface="TimesNewRomanPSMT"/>
              </a:rPr>
              <a:t>Our model is working for almost all the statues with high accuracy and the scope of the application is way beyond its current utility. </a:t>
            </a:r>
          </a:p>
          <a:p>
            <a:pPr marL="0" indent="0">
              <a:buNone/>
            </a:pPr>
            <a:r>
              <a:rPr lang="en-US" sz="1800" b="0" i="0" dirty="0">
                <a:solidFill>
                  <a:srgbClr val="000000"/>
                </a:solidFill>
                <a:effectLst/>
                <a:latin typeface="TimesNewRomanPSMT"/>
              </a:rPr>
              <a:t>We have designed an application that provides the user with maximum information in a minimum time and with minimum inconveniences. It can detect the statue and show its history within seconds. It has also reduced the number of steps to get to know the statue as the attention span of an average person has declined significantly over the time which is the reason platforms that host short forms of content such as </a:t>
            </a:r>
            <a:r>
              <a:rPr lang="en-US" sz="1800" b="0" i="0" dirty="0" err="1">
                <a:solidFill>
                  <a:srgbClr val="000000"/>
                </a:solidFill>
                <a:effectLst/>
                <a:latin typeface="TimesNewRomanPSMT"/>
              </a:rPr>
              <a:t>Tiktok</a:t>
            </a:r>
            <a:r>
              <a:rPr lang="en-US" sz="1800" b="0" i="0" dirty="0">
                <a:solidFill>
                  <a:srgbClr val="000000"/>
                </a:solidFill>
                <a:effectLst/>
                <a:latin typeface="TimesNewRomanPSMT"/>
              </a:rPr>
              <a:t> and Instagram reels are a major hit recently.</a:t>
            </a:r>
            <a:br>
              <a:rPr lang="en-US" dirty="0"/>
            </a:br>
            <a:endParaRPr lang="en-US" dirty="0"/>
          </a:p>
        </p:txBody>
      </p:sp>
    </p:spTree>
    <p:extLst>
      <p:ext uri="{BB962C8B-B14F-4D97-AF65-F5344CB8AC3E}">
        <p14:creationId xmlns:p14="http://schemas.microsoft.com/office/powerpoint/2010/main" val="3228031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F9DB21E2-D818-4DA9-99FC-6A985B021AA8}"/>
              </a:ext>
            </a:extLst>
          </p:cNvPr>
          <p:cNvSpPr txBox="1"/>
          <p:nvPr/>
        </p:nvSpPr>
        <p:spPr>
          <a:xfrm>
            <a:off x="133350" y="2400301"/>
            <a:ext cx="3905253" cy="1219154"/>
          </a:xfrm>
          <a:prstGeom prst="rect">
            <a:avLst/>
          </a:prstGeom>
        </p:spPr>
        <p:txBody>
          <a:bodyPr vert="horz" lIns="91440" tIns="45720" rIns="91440" bIns="45720" rtlCol="0" anchor="t">
            <a:normAutofit lnSpcReduction="10000"/>
          </a:bodyPr>
          <a:lstStyle/>
          <a:p>
            <a:pPr marL="0" marR="0" algn="r">
              <a:lnSpc>
                <a:spcPct val="90000"/>
              </a:lnSpc>
              <a:spcBef>
                <a:spcPct val="0"/>
              </a:spcBef>
              <a:spcAft>
                <a:spcPts val="800"/>
              </a:spcAft>
            </a:pPr>
            <a:r>
              <a:rPr lang="en-US" sz="4000" b="1" kern="1200" dirty="0">
                <a:solidFill>
                  <a:srgbClr val="FFFFFF"/>
                </a:solidFill>
                <a:effectLst/>
                <a:latin typeface="+mj-lt"/>
                <a:ea typeface="+mj-ea"/>
                <a:cs typeface="+mj-cs"/>
              </a:rPr>
              <a:t>PROJECT</a:t>
            </a:r>
          </a:p>
          <a:p>
            <a:pPr marL="0" marR="0" algn="r">
              <a:lnSpc>
                <a:spcPct val="90000"/>
              </a:lnSpc>
              <a:spcBef>
                <a:spcPct val="0"/>
              </a:spcBef>
              <a:spcAft>
                <a:spcPts val="800"/>
              </a:spcAft>
            </a:pPr>
            <a:r>
              <a:rPr lang="en-US" sz="4000" b="1" kern="1200" dirty="0">
                <a:solidFill>
                  <a:srgbClr val="FFFFFF"/>
                </a:solidFill>
                <a:effectLst/>
                <a:latin typeface="+mj-lt"/>
                <a:ea typeface="+mj-ea"/>
                <a:cs typeface="+mj-cs"/>
              </a:rPr>
              <a:t>OUTPUT</a:t>
            </a:r>
            <a:endParaRPr lang="en-US" sz="4000" kern="1200" dirty="0">
              <a:solidFill>
                <a:srgbClr val="FFFFFF"/>
              </a:solidFill>
              <a:effectLst/>
              <a:latin typeface="+mj-lt"/>
              <a:ea typeface="+mj-ea"/>
              <a:cs typeface="+mj-cs"/>
            </a:endParaRPr>
          </a:p>
        </p:txBody>
      </p:sp>
      <p:pic>
        <p:nvPicPr>
          <p:cNvPr id="3" name="Chaminade_detection">
            <a:hlinkClick r:id="" action="ppaction://media"/>
            <a:extLst>
              <a:ext uri="{FF2B5EF4-FFF2-40B4-BE49-F238E27FC236}">
                <a16:creationId xmlns:a16="http://schemas.microsoft.com/office/drawing/2014/main" id="{7BA6B641-E448-4FD3-8E20-AA40FE9831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47316" y="352636"/>
            <a:ext cx="2848164" cy="6170545"/>
          </a:xfrm>
          <a:prstGeom prst="rect">
            <a:avLst/>
          </a:prstGeom>
        </p:spPr>
      </p:pic>
    </p:spTree>
    <p:extLst>
      <p:ext uri="{BB962C8B-B14F-4D97-AF65-F5344CB8AC3E}">
        <p14:creationId xmlns:p14="http://schemas.microsoft.com/office/powerpoint/2010/main" val="9438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61E0ED5-2829-42E7-B7CA-C6111AA3AC99}"/>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1" kern="1200">
                <a:solidFill>
                  <a:srgbClr val="FFFFFF"/>
                </a:solidFill>
                <a:latin typeface="+mj-lt"/>
                <a:ea typeface="+mj-ea"/>
                <a:cs typeface="+mj-cs"/>
              </a:rPr>
              <a:t>PROJECT DESCRIPTION</a:t>
            </a:r>
          </a:p>
        </p:txBody>
      </p:sp>
      <p:sp>
        <p:nvSpPr>
          <p:cNvPr id="5" name="TextBox 4">
            <a:extLst>
              <a:ext uri="{FF2B5EF4-FFF2-40B4-BE49-F238E27FC236}">
                <a16:creationId xmlns:a16="http://schemas.microsoft.com/office/drawing/2014/main" id="{85626E4D-FCEB-4534-9B30-A033F19CB000}"/>
              </a:ext>
            </a:extLst>
          </p:cNvPr>
          <p:cNvSpPr txBox="1"/>
          <p:nvPr/>
        </p:nvSpPr>
        <p:spPr>
          <a:xfrm>
            <a:off x="4037826" y="666114"/>
            <a:ext cx="7773174" cy="5546047"/>
          </a:xfrm>
          <a:prstGeom prst="rect">
            <a:avLst/>
          </a:prstGeom>
        </p:spPr>
        <p:txBody>
          <a:bodyPr vert="horz" lIns="91440" tIns="45720" rIns="91440" bIns="45720" rtlCol="0" anchor="ctr">
            <a:normAutofit fontScale="62500" lnSpcReduction="20000"/>
          </a:bodyPr>
          <a:lstStyle/>
          <a:p>
            <a:pPr marL="342900" indent="-342900">
              <a:lnSpc>
                <a:spcPct val="90000"/>
              </a:lnSpc>
              <a:spcAft>
                <a:spcPts val="600"/>
              </a:spcAft>
              <a:buFont typeface="Arial" panose="020B0604020202020204" pitchFamily="34" charset="0"/>
              <a:buChar char="•"/>
            </a:pPr>
            <a:r>
              <a:rPr lang="en-US" sz="3800" dirty="0"/>
              <a:t>First, we created a Deep Learning(DL) image classification model and converted it to Open Neural Network Exchange(ONNX) file format. Then we simulated and tested the model in Unity with the Barracuda inference engine. Finally, we deployed our model to an iOS device.</a:t>
            </a:r>
          </a:p>
          <a:p>
            <a:pPr indent="-228600">
              <a:lnSpc>
                <a:spcPct val="90000"/>
              </a:lnSpc>
              <a:spcAft>
                <a:spcPts val="600"/>
              </a:spcAft>
              <a:buFont typeface="Arial" panose="020B0604020202020204" pitchFamily="34" charset="0"/>
              <a:buChar char="•"/>
            </a:pPr>
            <a:endParaRPr lang="en-US" sz="3800" dirty="0"/>
          </a:p>
          <a:p>
            <a:pPr marL="342900" indent="-342900">
              <a:lnSpc>
                <a:spcPct val="90000"/>
              </a:lnSpc>
              <a:spcAft>
                <a:spcPts val="600"/>
              </a:spcAft>
              <a:buFont typeface="Arial" panose="020B0604020202020204" pitchFamily="34" charset="0"/>
              <a:buChar char="•"/>
            </a:pPr>
            <a:r>
              <a:rPr lang="en-US" sz="3800" dirty="0"/>
              <a:t>Our input is an image dataset that comprises 6820 images belonging to 24 classes. </a:t>
            </a:r>
          </a:p>
          <a:p>
            <a:pPr indent="-228600">
              <a:lnSpc>
                <a:spcPct val="90000"/>
              </a:lnSpc>
              <a:spcAft>
                <a:spcPts val="600"/>
              </a:spcAft>
              <a:buFont typeface="Arial" panose="020B0604020202020204" pitchFamily="34" charset="0"/>
              <a:buChar char="•"/>
            </a:pPr>
            <a:endParaRPr lang="en-US" sz="3800" dirty="0"/>
          </a:p>
          <a:p>
            <a:pPr marL="342900" indent="-342900">
              <a:lnSpc>
                <a:spcPct val="90000"/>
              </a:lnSpc>
              <a:spcAft>
                <a:spcPts val="600"/>
              </a:spcAft>
              <a:buFont typeface="Arial" panose="020B0604020202020204" pitchFamily="34" charset="0"/>
              <a:buChar char="•"/>
            </a:pPr>
            <a:r>
              <a:rPr lang="en-US" sz="3800" dirty="0"/>
              <a:t>We used the TensorFlow(TF) platform for creating our Deep Learning model. We focused mainly on lightweight models. After overcoming various pitfalls and performance issues, we have decided to train our dataset with the EfficientNet-Lite4 architecture. </a:t>
            </a:r>
          </a:p>
          <a:p>
            <a:pPr indent="-228600">
              <a:lnSpc>
                <a:spcPct val="90000"/>
              </a:lnSpc>
              <a:spcAft>
                <a:spcPts val="600"/>
              </a:spcAft>
              <a:buFont typeface="Arial" panose="020B0604020202020204" pitchFamily="34" charset="0"/>
              <a:buChar char="•"/>
            </a:pPr>
            <a:endParaRPr lang="en-US" sz="3800" dirty="0"/>
          </a:p>
          <a:p>
            <a:pPr marL="342900" indent="-342900">
              <a:lnSpc>
                <a:spcPct val="90000"/>
              </a:lnSpc>
              <a:spcAft>
                <a:spcPts val="600"/>
              </a:spcAft>
              <a:buFont typeface="Arial" panose="020B0604020202020204" pitchFamily="34" charset="0"/>
              <a:buChar char="•"/>
            </a:pPr>
            <a:r>
              <a:rPr lang="en-US" sz="3800" dirty="0"/>
              <a:t>The training accuracy and validation accuracy of our model after training our dataset for 20 epochs were 95% and 94% respectively. The accuracy for the test dataset was 88%. </a:t>
            </a:r>
          </a:p>
          <a:p>
            <a:pPr indent="-228600">
              <a:lnSpc>
                <a:spcPct val="90000"/>
              </a:lnSpc>
              <a:spcAft>
                <a:spcPts val="600"/>
              </a:spcAft>
              <a:buFont typeface="Arial" panose="020B0604020202020204" pitchFamily="34" charset="0"/>
              <a:buChar char="•"/>
            </a:pPr>
            <a:endParaRPr lang="en-US" sz="1900" dirty="0"/>
          </a:p>
        </p:txBody>
      </p:sp>
    </p:spTree>
    <p:extLst>
      <p:ext uri="{BB962C8B-B14F-4D97-AF65-F5344CB8AC3E}">
        <p14:creationId xmlns:p14="http://schemas.microsoft.com/office/powerpoint/2010/main" val="2553126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81B6637-622F-453E-BCBE-F17F70DDA0AB}"/>
              </a:ext>
            </a:extLst>
          </p:cNvPr>
          <p:cNvSpPr txBox="1"/>
          <p:nvPr/>
        </p:nvSpPr>
        <p:spPr>
          <a:xfrm>
            <a:off x="466722" y="586855"/>
            <a:ext cx="3201366" cy="3387497"/>
          </a:xfrm>
          <a:prstGeom prst="rect">
            <a:avLst/>
          </a:prstGeom>
        </p:spPr>
        <p:txBody>
          <a:bodyPr vert="horz" lIns="91440" tIns="45720" rIns="91440" bIns="45720" rtlCol="0" anchor="b">
            <a:normAutofit/>
          </a:bodyPr>
          <a:lstStyle/>
          <a:p>
            <a:pPr marL="0" marR="0" algn="r">
              <a:lnSpc>
                <a:spcPct val="90000"/>
              </a:lnSpc>
              <a:spcBef>
                <a:spcPct val="0"/>
              </a:spcBef>
              <a:spcAft>
                <a:spcPts val="800"/>
              </a:spcAft>
              <a:tabLst>
                <a:tab pos="3459480" algn="l"/>
              </a:tabLst>
            </a:pPr>
            <a:r>
              <a:rPr lang="en-US" sz="4000" b="1" kern="1200">
                <a:solidFill>
                  <a:srgbClr val="FFFFFF"/>
                </a:solidFill>
                <a:effectLst/>
                <a:latin typeface="+mj-lt"/>
                <a:ea typeface="+mj-ea"/>
                <a:cs typeface="+mj-cs"/>
              </a:rPr>
              <a:t>SOURCE OF DATA</a:t>
            </a:r>
            <a:endParaRPr lang="en-US" sz="4000" kern="1200">
              <a:solidFill>
                <a:srgbClr val="FFFFFF"/>
              </a:solidFill>
              <a:effectLst/>
              <a:latin typeface="+mj-lt"/>
              <a:ea typeface="+mj-ea"/>
              <a:cs typeface="+mj-cs"/>
            </a:endParaRPr>
          </a:p>
        </p:txBody>
      </p:sp>
      <p:sp>
        <p:nvSpPr>
          <p:cNvPr id="5" name="TextBox 4">
            <a:extLst>
              <a:ext uri="{FF2B5EF4-FFF2-40B4-BE49-F238E27FC236}">
                <a16:creationId xmlns:a16="http://schemas.microsoft.com/office/drawing/2014/main" id="{85F54C6D-9321-4207-85C9-3C238F1DD432}"/>
              </a:ext>
            </a:extLst>
          </p:cNvPr>
          <p:cNvSpPr txBox="1"/>
          <p:nvPr/>
        </p:nvSpPr>
        <p:spPr>
          <a:xfrm>
            <a:off x="4134810" y="400050"/>
            <a:ext cx="7590469" cy="6286500"/>
          </a:xfrm>
          <a:prstGeom prst="rect">
            <a:avLst/>
          </a:prstGeom>
        </p:spPr>
        <p:txBody>
          <a:bodyPr vert="horz" lIns="91440" tIns="45720" rIns="91440" bIns="45720" rtlCol="0" anchor="ctr">
            <a:normAutofit lnSpcReduction="10000"/>
          </a:bodyPr>
          <a:lstStyle/>
          <a:p>
            <a:pPr marL="342900" indent="-228600">
              <a:lnSpc>
                <a:spcPct val="90000"/>
              </a:lnSpc>
              <a:spcAft>
                <a:spcPts val="600"/>
              </a:spcAft>
              <a:buFont typeface="Arial" panose="020B0604020202020204" pitchFamily="34" charset="0"/>
              <a:buChar char="•"/>
            </a:pPr>
            <a:r>
              <a:rPr lang="en-US" sz="2400" dirty="0"/>
              <a:t>Out data set comprises images from 24 sculptures all around the University of Dayton main Campus.</a:t>
            </a:r>
          </a:p>
          <a:p>
            <a:pPr marL="342900" indent="-228600">
              <a:lnSpc>
                <a:spcPct val="90000"/>
              </a:lnSpc>
              <a:spcAft>
                <a:spcPts val="600"/>
              </a:spcAft>
              <a:buFont typeface="Arial" panose="020B0604020202020204" pitchFamily="34" charset="0"/>
              <a:buChar char="•"/>
            </a:pPr>
            <a:endParaRPr lang="en-US" sz="2400" dirty="0"/>
          </a:p>
          <a:p>
            <a:pPr marL="342900" indent="-228600">
              <a:lnSpc>
                <a:spcPct val="90000"/>
              </a:lnSpc>
              <a:spcAft>
                <a:spcPts val="600"/>
              </a:spcAft>
              <a:buFont typeface="Arial" panose="020B0604020202020204" pitchFamily="34" charset="0"/>
              <a:buChar char="•"/>
            </a:pPr>
            <a:r>
              <a:rPr lang="en-US" sz="2400" dirty="0"/>
              <a:t>Each group involved in the project took the responsibility to provide at least 100 images of the selected sculpture. </a:t>
            </a:r>
          </a:p>
          <a:p>
            <a:pPr marL="342900" indent="-228600">
              <a:lnSpc>
                <a:spcPct val="90000"/>
              </a:lnSpc>
              <a:spcAft>
                <a:spcPts val="600"/>
              </a:spcAft>
              <a:buFont typeface="Arial" panose="020B0604020202020204" pitchFamily="34" charset="0"/>
              <a:buChar char="•"/>
            </a:pPr>
            <a:endParaRPr lang="en-US" sz="2400" dirty="0"/>
          </a:p>
          <a:p>
            <a:pPr marL="342900" indent="-228600">
              <a:lnSpc>
                <a:spcPct val="90000"/>
              </a:lnSpc>
              <a:spcAft>
                <a:spcPts val="600"/>
              </a:spcAft>
              <a:buFont typeface="Arial" panose="020B0604020202020204" pitchFamily="34" charset="0"/>
              <a:buChar char="•"/>
            </a:pPr>
            <a:r>
              <a:rPr lang="en-US" sz="2400" dirty="0"/>
              <a:t>We received our initial dataset from our Teaching Assistant(TA). </a:t>
            </a:r>
          </a:p>
          <a:p>
            <a:pPr marL="342900" indent="-228600">
              <a:lnSpc>
                <a:spcPct val="90000"/>
              </a:lnSpc>
              <a:spcAft>
                <a:spcPts val="600"/>
              </a:spcAft>
              <a:buFont typeface="Arial" panose="020B0604020202020204" pitchFamily="34" charset="0"/>
              <a:buChar char="•"/>
            </a:pPr>
            <a:endParaRPr lang="en-US" sz="2400" dirty="0"/>
          </a:p>
          <a:p>
            <a:pPr marL="342900" indent="-228600">
              <a:lnSpc>
                <a:spcPct val="90000"/>
              </a:lnSpc>
              <a:spcAft>
                <a:spcPts val="600"/>
              </a:spcAft>
              <a:buFont typeface="Arial" panose="020B0604020202020204" pitchFamily="34" charset="0"/>
              <a:buChar char="•"/>
            </a:pPr>
            <a:r>
              <a:rPr lang="en-US" sz="2400" dirty="0"/>
              <a:t>The raw images were varying in size and some of the images were not in the same format as others.  So, we did necessary preprocessing on the raw images before we feed them to the deep learning model. </a:t>
            </a:r>
          </a:p>
          <a:p>
            <a:pPr indent="-228600">
              <a:lnSpc>
                <a:spcPct val="90000"/>
              </a:lnSpc>
              <a:spcAft>
                <a:spcPts val="600"/>
              </a:spcAft>
              <a:buFont typeface="Arial" panose="020B0604020202020204" pitchFamily="34" charset="0"/>
              <a:buChar char="•"/>
            </a:pPr>
            <a:endParaRPr lang="en-US" sz="2400" dirty="0"/>
          </a:p>
          <a:p>
            <a:pPr marL="342900" indent="-228600">
              <a:lnSpc>
                <a:spcPct val="90000"/>
              </a:lnSpc>
              <a:spcAft>
                <a:spcPts val="600"/>
              </a:spcAft>
              <a:buFont typeface="Arial" panose="020B0604020202020204" pitchFamily="34" charset="0"/>
              <a:buChar char="•"/>
            </a:pPr>
            <a:r>
              <a:rPr lang="en-US" sz="2400" dirty="0"/>
              <a:t>We reduced the size of the images, turned all the images in the same (jpg) image format, renamed them according to the class they belong to, and added new images manually, to improve the quality of the dataset.</a:t>
            </a:r>
          </a:p>
        </p:txBody>
      </p:sp>
    </p:spTree>
    <p:extLst>
      <p:ext uri="{BB962C8B-B14F-4D97-AF65-F5344CB8AC3E}">
        <p14:creationId xmlns:p14="http://schemas.microsoft.com/office/powerpoint/2010/main" val="3595820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3C8F323-ACF8-42E9-93B6-81073C1EF044}"/>
              </a:ext>
            </a:extLst>
          </p:cNvPr>
          <p:cNvGraphicFramePr>
            <a:graphicFrameLocks/>
          </p:cNvGraphicFramePr>
          <p:nvPr>
            <p:extLst>
              <p:ext uri="{D42A27DB-BD31-4B8C-83A1-F6EECF244321}">
                <p14:modId xmlns:p14="http://schemas.microsoft.com/office/powerpoint/2010/main" val="975219289"/>
              </p:ext>
            </p:extLst>
          </p:nvPr>
        </p:nvGraphicFramePr>
        <p:xfrm>
          <a:off x="1173018" y="332510"/>
          <a:ext cx="9864437" cy="471054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3E3C08F1-2052-45D7-B6EC-BF49F5C203E6}"/>
              </a:ext>
            </a:extLst>
          </p:cNvPr>
          <p:cNvSpPr txBox="1"/>
          <p:nvPr/>
        </p:nvSpPr>
        <p:spPr>
          <a:xfrm>
            <a:off x="665018" y="5043055"/>
            <a:ext cx="10353964" cy="1569660"/>
          </a:xfrm>
          <a:prstGeom prst="rect">
            <a:avLst/>
          </a:prstGeom>
          <a:noFill/>
        </p:spPr>
        <p:txBody>
          <a:bodyPr wrap="square">
            <a:spAutoFit/>
          </a:bodyPr>
          <a:lstStyle/>
          <a:p>
            <a:r>
              <a:rPr lang="en-US" sz="2400" dirty="0"/>
              <a:t>We split our dataset into training and validation sets in 70% train, 30% validation. </a:t>
            </a:r>
          </a:p>
          <a:p>
            <a:endParaRPr lang="en-US" sz="2400" dirty="0"/>
          </a:p>
          <a:p>
            <a:r>
              <a:rPr lang="en-US" sz="2400" dirty="0"/>
              <a:t>We collected a separate dataset for testing the model that comprises 480 images, 20 images from each sculpture. </a:t>
            </a:r>
          </a:p>
        </p:txBody>
      </p:sp>
    </p:spTree>
    <p:extLst>
      <p:ext uri="{BB962C8B-B14F-4D97-AF65-F5344CB8AC3E}">
        <p14:creationId xmlns:p14="http://schemas.microsoft.com/office/powerpoint/2010/main" val="2642938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fferent, several, fabric&#10;&#10;Description automatically generated">
            <a:extLst>
              <a:ext uri="{FF2B5EF4-FFF2-40B4-BE49-F238E27FC236}">
                <a16:creationId xmlns:a16="http://schemas.microsoft.com/office/drawing/2014/main" id="{6C778534-88C4-4078-9E73-6CDB0B1A9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591" y="722744"/>
            <a:ext cx="11604818" cy="6056745"/>
          </a:xfrm>
          <a:prstGeom prst="rect">
            <a:avLst/>
          </a:prstGeom>
        </p:spPr>
      </p:pic>
      <p:sp>
        <p:nvSpPr>
          <p:cNvPr id="17" name="TextBox 16">
            <a:extLst>
              <a:ext uri="{FF2B5EF4-FFF2-40B4-BE49-F238E27FC236}">
                <a16:creationId xmlns:a16="http://schemas.microsoft.com/office/drawing/2014/main" id="{036460AD-1FA4-4345-9562-4F2C93168640}"/>
              </a:ext>
            </a:extLst>
          </p:cNvPr>
          <p:cNvSpPr txBox="1"/>
          <p:nvPr/>
        </p:nvSpPr>
        <p:spPr>
          <a:xfrm>
            <a:off x="166255" y="32331"/>
            <a:ext cx="11231418" cy="658835"/>
          </a:xfrm>
          <a:prstGeom prst="rect">
            <a:avLst/>
          </a:prstGeom>
          <a:noFill/>
        </p:spPr>
        <p:txBody>
          <a:bodyPr wrap="square">
            <a:spAutoFit/>
          </a:bodyPr>
          <a:lstStyle/>
          <a:p>
            <a:pPr marL="0" marR="0">
              <a:lnSpc>
                <a:spcPct val="107000"/>
              </a:lnSpc>
              <a:spcBef>
                <a:spcPts val="0"/>
              </a:spcBef>
              <a:spcAft>
                <a:spcPts val="800"/>
              </a:spcAft>
              <a:tabLst>
                <a:tab pos="3459480" algn="l"/>
              </a:tabLst>
            </a:pPr>
            <a:r>
              <a:rPr lang="en-US" sz="3600" b="1" dirty="0">
                <a:effectLst/>
                <a:ea typeface="Calibri" panose="020F0502020204030204" pitchFamily="34" charset="0"/>
              </a:rPr>
              <a:t>IMAGES</a:t>
            </a:r>
            <a:endParaRPr lang="en-US" sz="3600" dirty="0">
              <a:effectLst/>
              <a:ea typeface="Calibri" panose="020F0502020204030204" pitchFamily="34" charset="0"/>
            </a:endParaRPr>
          </a:p>
        </p:txBody>
      </p:sp>
    </p:spTree>
    <p:extLst>
      <p:ext uri="{BB962C8B-B14F-4D97-AF65-F5344CB8AC3E}">
        <p14:creationId xmlns:p14="http://schemas.microsoft.com/office/powerpoint/2010/main" val="2267275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816880-7819-4108-81FE-129C9AB3175A}"/>
              </a:ext>
            </a:extLst>
          </p:cNvPr>
          <p:cNvSpPr txBox="1"/>
          <p:nvPr/>
        </p:nvSpPr>
        <p:spPr>
          <a:xfrm>
            <a:off x="838199" y="291090"/>
            <a:ext cx="10515599" cy="932688"/>
          </a:xfrm>
          <a:prstGeom prst="rect">
            <a:avLst/>
          </a:prstGeom>
        </p:spPr>
        <p:txBody>
          <a:bodyPr vert="horz" lIns="91440" tIns="45720" rIns="91440" bIns="45720" rtlCol="0" anchor="b">
            <a:normAutofit/>
          </a:bodyPr>
          <a:lstStyle/>
          <a:p>
            <a:pPr marL="0" marR="0">
              <a:lnSpc>
                <a:spcPct val="90000"/>
              </a:lnSpc>
              <a:spcBef>
                <a:spcPct val="0"/>
              </a:spcBef>
              <a:spcAft>
                <a:spcPts val="800"/>
              </a:spcAft>
              <a:tabLst>
                <a:tab pos="3459480" algn="l"/>
              </a:tabLst>
            </a:pPr>
            <a:r>
              <a:rPr lang="en-US" sz="5400" b="1" kern="1200" dirty="0">
                <a:solidFill>
                  <a:schemeClr val="tx1"/>
                </a:solidFill>
                <a:effectLst/>
                <a:latin typeface="+mj-lt"/>
                <a:ea typeface="+mj-ea"/>
                <a:cs typeface="+mj-cs"/>
              </a:rPr>
              <a:t>PROJECT IMPLEMENTATION</a:t>
            </a:r>
            <a:endParaRPr lang="en-US" sz="5400" kern="1200" dirty="0">
              <a:solidFill>
                <a:schemeClr val="tx1"/>
              </a:solidFill>
              <a:effectLst/>
              <a:latin typeface="+mj-lt"/>
              <a:ea typeface="+mj-ea"/>
              <a:cs typeface="+mj-cs"/>
            </a:endParaRPr>
          </a:p>
        </p:txBody>
      </p:sp>
      <p:pic>
        <p:nvPicPr>
          <p:cNvPr id="4" name="Picture 3">
            <a:extLst>
              <a:ext uri="{FF2B5EF4-FFF2-40B4-BE49-F238E27FC236}">
                <a16:creationId xmlns:a16="http://schemas.microsoft.com/office/drawing/2014/main" id="{DACE0F29-A268-4AF1-AF91-D823607773F3}"/>
              </a:ext>
            </a:extLst>
          </p:cNvPr>
          <p:cNvPicPr>
            <a:picLocks noChangeAspect="1"/>
          </p:cNvPicPr>
          <p:nvPr/>
        </p:nvPicPr>
        <p:blipFill>
          <a:blip r:embed="rId2"/>
          <a:stretch>
            <a:fillRect/>
          </a:stretch>
        </p:blipFill>
        <p:spPr>
          <a:xfrm>
            <a:off x="838200" y="2927458"/>
            <a:ext cx="10515599" cy="2313431"/>
          </a:xfrm>
          <a:prstGeom prst="rect">
            <a:avLst/>
          </a:prstGeom>
        </p:spPr>
      </p:pic>
    </p:spTree>
    <p:extLst>
      <p:ext uri="{BB962C8B-B14F-4D97-AF65-F5344CB8AC3E}">
        <p14:creationId xmlns:p14="http://schemas.microsoft.com/office/powerpoint/2010/main" val="116277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81F7CC-77C7-463A-8B9C-355973C48C79}"/>
              </a:ext>
            </a:extLst>
          </p:cNvPr>
          <p:cNvSpPr txBox="1"/>
          <p:nvPr/>
        </p:nvSpPr>
        <p:spPr>
          <a:xfrm>
            <a:off x="0" y="2556734"/>
            <a:ext cx="4040883" cy="1116852"/>
          </a:xfrm>
          <a:prstGeom prst="rect">
            <a:avLst/>
          </a:prstGeom>
        </p:spPr>
        <p:txBody>
          <a:bodyPr vert="horz" lIns="91440" tIns="45720" rIns="91440" bIns="45720" rtlCol="0" anchor="b">
            <a:normAutofit lnSpcReduction="10000"/>
          </a:bodyPr>
          <a:lstStyle/>
          <a:p>
            <a:pPr marL="0" marR="0" algn="ctr">
              <a:lnSpc>
                <a:spcPct val="90000"/>
              </a:lnSpc>
              <a:spcBef>
                <a:spcPct val="0"/>
              </a:spcBef>
              <a:spcAft>
                <a:spcPts val="800"/>
              </a:spcAft>
              <a:tabLst>
                <a:tab pos="3459480" algn="l"/>
              </a:tabLst>
            </a:pPr>
            <a:r>
              <a:rPr lang="en-US" sz="4000" b="1" kern="1200" dirty="0">
                <a:solidFill>
                  <a:srgbClr val="FFFFFF"/>
                </a:solidFill>
                <a:effectLst/>
                <a:latin typeface="+mj-lt"/>
                <a:ea typeface="+mj-ea"/>
                <a:cs typeface="+mj-cs"/>
              </a:rPr>
              <a:t>PROJECT IMPLEMENTATION</a:t>
            </a:r>
            <a:endParaRPr lang="en-US" sz="4000" kern="1200" dirty="0">
              <a:solidFill>
                <a:srgbClr val="FFFFFF"/>
              </a:solidFill>
              <a:effectLst/>
              <a:latin typeface="+mj-lt"/>
              <a:ea typeface="+mj-ea"/>
              <a:cs typeface="+mj-cs"/>
            </a:endParaRPr>
          </a:p>
        </p:txBody>
      </p:sp>
      <p:sp>
        <p:nvSpPr>
          <p:cNvPr id="3" name="TextBox 2">
            <a:extLst>
              <a:ext uri="{FF2B5EF4-FFF2-40B4-BE49-F238E27FC236}">
                <a16:creationId xmlns:a16="http://schemas.microsoft.com/office/drawing/2014/main" id="{DB347EE6-60A3-4153-87F3-E09570847244}"/>
              </a:ext>
            </a:extLst>
          </p:cNvPr>
          <p:cNvSpPr txBox="1"/>
          <p:nvPr/>
        </p:nvSpPr>
        <p:spPr>
          <a:xfrm>
            <a:off x="4221019" y="138546"/>
            <a:ext cx="7740072" cy="6557818"/>
          </a:xfrm>
          <a:prstGeom prst="rect">
            <a:avLst/>
          </a:prstGeom>
        </p:spPr>
        <p:txBody>
          <a:bodyPr vert="horz" lIns="91440" tIns="45720" rIns="91440" bIns="45720" rtlCol="0" anchor="ctr">
            <a:normAutofit lnSpcReduction="10000"/>
          </a:bodyPr>
          <a:lstStyle/>
          <a:p>
            <a:pPr marL="514350" indent="-285750">
              <a:lnSpc>
                <a:spcPct val="90000"/>
              </a:lnSpc>
              <a:spcAft>
                <a:spcPts val="600"/>
              </a:spcAft>
              <a:buFont typeface="Arial" panose="020B0604020202020204" pitchFamily="34" charset="0"/>
              <a:buChar char="•"/>
            </a:pPr>
            <a:endParaRPr lang="en-US" sz="2000" dirty="0">
              <a:effectLst/>
              <a:highlight>
                <a:srgbClr val="FFFFFF"/>
              </a:highlight>
            </a:endParaRPr>
          </a:p>
          <a:p>
            <a:pPr marL="514350" indent="-285750">
              <a:lnSpc>
                <a:spcPct val="90000"/>
              </a:lnSpc>
              <a:spcAft>
                <a:spcPts val="600"/>
              </a:spcAft>
              <a:buFont typeface="Arial" panose="020B0604020202020204" pitchFamily="34" charset="0"/>
              <a:buChar char="•"/>
            </a:pPr>
            <a:endParaRPr lang="en-US" sz="2000" dirty="0">
              <a:highlight>
                <a:srgbClr val="FFFFFF"/>
              </a:highlight>
            </a:endParaRPr>
          </a:p>
          <a:p>
            <a:pPr marL="514350" indent="-285750">
              <a:lnSpc>
                <a:spcPct val="90000"/>
              </a:lnSpc>
              <a:spcAft>
                <a:spcPts val="600"/>
              </a:spcAft>
              <a:buFont typeface="Arial" panose="020B0604020202020204" pitchFamily="34" charset="0"/>
              <a:buChar char="•"/>
            </a:pPr>
            <a:endParaRPr lang="en-US" sz="2000" dirty="0">
              <a:effectLst/>
              <a:highlight>
                <a:srgbClr val="FFFFFF"/>
              </a:highlight>
            </a:endParaRPr>
          </a:p>
          <a:p>
            <a:pPr marL="514350" indent="-285750">
              <a:lnSpc>
                <a:spcPct val="90000"/>
              </a:lnSpc>
              <a:spcAft>
                <a:spcPts val="600"/>
              </a:spcAft>
              <a:buFont typeface="Arial" panose="020B0604020202020204" pitchFamily="34" charset="0"/>
              <a:buChar char="•"/>
            </a:pPr>
            <a:r>
              <a:rPr lang="en-US" sz="2000" dirty="0">
                <a:effectLst/>
                <a:highlight>
                  <a:srgbClr val="FFFFFF"/>
                </a:highlight>
              </a:rPr>
              <a:t>We </a:t>
            </a:r>
            <a:r>
              <a:rPr lang="en-US" sz="2000" dirty="0">
                <a:effectLst/>
              </a:rPr>
              <a:t>used the TensorFlow(TF) platform for creating our Deep Learning model. </a:t>
            </a:r>
            <a:r>
              <a:rPr lang="en-US" sz="2000" dirty="0">
                <a:effectLst/>
                <a:highlight>
                  <a:srgbClr val="FFFFFF"/>
                </a:highlight>
              </a:rPr>
              <a:t>We trained our dataset on </a:t>
            </a:r>
            <a:r>
              <a:rPr lang="en-US" sz="2000" dirty="0" err="1">
                <a:effectLst/>
                <a:highlight>
                  <a:srgbClr val="FFFFFF"/>
                </a:highlight>
              </a:rPr>
              <a:t>Colab</a:t>
            </a:r>
            <a:r>
              <a:rPr lang="en-US" sz="2000" dirty="0">
                <a:effectLst/>
                <a:highlight>
                  <a:srgbClr val="FFFFFF"/>
                </a:highlight>
              </a:rPr>
              <a:t> notebooks as well as </a:t>
            </a:r>
            <a:r>
              <a:rPr lang="en-US" sz="2000" dirty="0" err="1">
                <a:effectLst/>
                <a:highlight>
                  <a:srgbClr val="FFFFFF"/>
                </a:highlight>
              </a:rPr>
              <a:t>jupyter</a:t>
            </a:r>
            <a:r>
              <a:rPr lang="en-US" sz="2000" dirty="0">
                <a:effectLst/>
                <a:highlight>
                  <a:srgbClr val="FFFFFF"/>
                </a:highlight>
              </a:rPr>
              <a:t> notebooks. </a:t>
            </a:r>
            <a:r>
              <a:rPr lang="en-US" sz="2000" dirty="0" err="1">
                <a:effectLst/>
                <a:highlight>
                  <a:srgbClr val="FFFFFF"/>
                </a:highlight>
              </a:rPr>
              <a:t>Colab</a:t>
            </a:r>
            <a:r>
              <a:rPr lang="en-US" sz="2000" dirty="0">
                <a:effectLst/>
                <a:highlight>
                  <a:srgbClr val="FFFFFF"/>
                </a:highlight>
              </a:rPr>
              <a:t> notebooks include GPUs and it helped us to train our dataset much easier and faster than our own machines. </a:t>
            </a:r>
          </a:p>
          <a:p>
            <a:pPr marL="514350" indent="-285750">
              <a:lnSpc>
                <a:spcPct val="90000"/>
              </a:lnSpc>
              <a:spcAft>
                <a:spcPts val="600"/>
              </a:spcAft>
              <a:buFont typeface="Arial" panose="020B0604020202020204" pitchFamily="34" charset="0"/>
              <a:buChar char="•"/>
            </a:pPr>
            <a:endParaRPr lang="en-US" sz="2000" dirty="0">
              <a:effectLst/>
              <a:highlight>
                <a:srgbClr val="FFFFFF"/>
              </a:highlight>
            </a:endParaRPr>
          </a:p>
          <a:p>
            <a:pPr marL="514350" indent="-285750">
              <a:lnSpc>
                <a:spcPct val="90000"/>
              </a:lnSpc>
              <a:spcAft>
                <a:spcPts val="600"/>
              </a:spcAft>
              <a:buFont typeface="Arial" panose="020B0604020202020204" pitchFamily="34" charset="0"/>
              <a:buChar char="•"/>
            </a:pPr>
            <a:r>
              <a:rPr lang="en-US" sz="2000" dirty="0">
                <a:highlight>
                  <a:srgbClr val="FFFFFF"/>
                </a:highlight>
              </a:rPr>
              <a:t>Covert to ONNX Format. ONNX(Open Neural Network Exchange) is an intermediate machine learning framework used to convert between different machine learning frameworks.</a:t>
            </a:r>
          </a:p>
          <a:p>
            <a:pPr marL="514350" indent="-285750">
              <a:lnSpc>
                <a:spcPct val="90000"/>
              </a:lnSpc>
              <a:spcAft>
                <a:spcPts val="600"/>
              </a:spcAft>
              <a:buFont typeface="Arial" panose="020B0604020202020204" pitchFamily="34" charset="0"/>
              <a:buChar char="•"/>
            </a:pPr>
            <a:endParaRPr lang="en-US" sz="2000" dirty="0">
              <a:highlight>
                <a:srgbClr val="FFFFFF"/>
              </a:highlight>
            </a:endParaRPr>
          </a:p>
          <a:p>
            <a:pPr marL="514350" indent="-285750">
              <a:lnSpc>
                <a:spcPct val="90000"/>
              </a:lnSpc>
              <a:spcAft>
                <a:spcPts val="600"/>
              </a:spcAft>
              <a:buFont typeface="Arial" panose="020B0604020202020204" pitchFamily="34" charset="0"/>
              <a:buChar char="•"/>
            </a:pPr>
            <a:r>
              <a:rPr lang="en-US" sz="2000" dirty="0">
                <a:highlight>
                  <a:srgbClr val="FFFFFF"/>
                </a:highlight>
              </a:rPr>
              <a:t>Loaded model and other necessary files to Unity Barracuda. Unity Barracuda is a lightweight and cross-platform Neural Net inference library for Unity. Barracuda can run Neural Nets both on GPU and CPU.</a:t>
            </a:r>
          </a:p>
          <a:p>
            <a:pPr marL="514350" indent="-285750">
              <a:lnSpc>
                <a:spcPct val="90000"/>
              </a:lnSpc>
              <a:spcAft>
                <a:spcPts val="600"/>
              </a:spcAft>
              <a:buFont typeface="Arial" panose="020B0604020202020204" pitchFamily="34" charset="0"/>
              <a:buChar char="•"/>
            </a:pPr>
            <a:endParaRPr lang="en-US" sz="2000" dirty="0">
              <a:highlight>
                <a:srgbClr val="FFFFFF"/>
              </a:highlight>
            </a:endParaRPr>
          </a:p>
          <a:p>
            <a:pPr marL="514350" indent="-285750">
              <a:lnSpc>
                <a:spcPct val="90000"/>
              </a:lnSpc>
              <a:spcAft>
                <a:spcPts val="600"/>
              </a:spcAft>
              <a:buFont typeface="Arial" panose="020B0604020202020204" pitchFamily="34" charset="0"/>
              <a:buChar char="•"/>
            </a:pPr>
            <a:r>
              <a:rPr lang="en-US" sz="2000" dirty="0">
                <a:highlight>
                  <a:srgbClr val="FFFFFF"/>
                </a:highlight>
              </a:rPr>
              <a:t>Create inference engine. execute model. fetch results.</a:t>
            </a:r>
          </a:p>
          <a:p>
            <a:pPr marL="228600">
              <a:lnSpc>
                <a:spcPct val="90000"/>
              </a:lnSpc>
              <a:spcAft>
                <a:spcPts val="600"/>
              </a:spcAft>
            </a:pPr>
            <a:endParaRPr lang="en-US" sz="2400" dirty="0">
              <a:highlight>
                <a:srgbClr val="FFFFFF"/>
              </a:highlight>
            </a:endParaRPr>
          </a:p>
          <a:p>
            <a:pPr marL="514350" indent="-285750">
              <a:lnSpc>
                <a:spcPct val="90000"/>
              </a:lnSpc>
              <a:spcAft>
                <a:spcPts val="600"/>
              </a:spcAft>
              <a:buFont typeface="Arial" panose="020B0604020202020204" pitchFamily="34" charset="0"/>
              <a:buChar char="•"/>
            </a:pPr>
            <a:r>
              <a:rPr lang="en-US" sz="2000" dirty="0">
                <a:highlight>
                  <a:srgbClr val="FFFFFF"/>
                </a:highlight>
              </a:rPr>
              <a:t>Deploy model to the iPhone using </a:t>
            </a:r>
            <a:r>
              <a:rPr lang="en-US" sz="2000" dirty="0" err="1">
                <a:highlight>
                  <a:srgbClr val="FFFFFF"/>
                </a:highlight>
              </a:rPr>
              <a:t>Xcode</a:t>
            </a:r>
            <a:r>
              <a:rPr lang="en-US" sz="2000" dirty="0">
                <a:highlight>
                  <a:srgbClr val="FFFFFF"/>
                </a:highlight>
              </a:rPr>
              <a:t> IDE.	</a:t>
            </a:r>
          </a:p>
          <a:p>
            <a:pPr indent="-228600">
              <a:lnSpc>
                <a:spcPct val="90000"/>
              </a:lnSpc>
              <a:spcAft>
                <a:spcPts val="600"/>
              </a:spcAft>
              <a:buFont typeface="Arial" panose="020B0604020202020204" pitchFamily="34" charset="0"/>
              <a:buChar char="•"/>
            </a:pPr>
            <a:endParaRPr lang="en-US" sz="2000" dirty="0">
              <a:highlight>
                <a:srgbClr val="FFFFFF"/>
              </a:highlight>
            </a:endParaRPr>
          </a:p>
          <a:p>
            <a:pPr indent="-228600">
              <a:lnSpc>
                <a:spcPct val="90000"/>
              </a:lnSpc>
              <a:spcAft>
                <a:spcPts val="600"/>
              </a:spcAft>
              <a:buFont typeface="Arial" panose="020B0604020202020204" pitchFamily="34" charset="0"/>
              <a:buChar char="•"/>
            </a:pPr>
            <a:endParaRPr lang="en-US" sz="2000" dirty="0">
              <a:highlight>
                <a:srgbClr val="FFFFFF"/>
              </a:highlight>
            </a:endParaRPr>
          </a:p>
          <a:p>
            <a:pPr marL="45720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3126389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TotalTime>
  <Words>840</Words>
  <Application>Microsoft Office PowerPoint</Application>
  <PresentationFormat>Widescreen</PresentationFormat>
  <Paragraphs>84</Paragraphs>
  <Slides>27</Slides>
  <Notes>0</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Aharoni</vt:lpstr>
      <vt:lpstr>Arial</vt:lpstr>
      <vt:lpstr>Calibri</vt:lpstr>
      <vt:lpstr>Calibri Light</vt:lpstr>
      <vt:lpstr>Times New Roman</vt:lpstr>
      <vt:lpstr>TimesNewRomanPSMT</vt:lpstr>
      <vt:lpstr>Office Theme</vt:lpstr>
      <vt:lpstr>Visualizing Hidden Stories of UD Sculptures using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Blessed William Joseph Chaminade</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Hidden Stories of UD Sculptures Using Deep Learning</dc:title>
  <dc:creator>Anjana</dc:creator>
  <cp:lastModifiedBy>Vijay Ganaraju</cp:lastModifiedBy>
  <cp:revision>19</cp:revision>
  <dcterms:created xsi:type="dcterms:W3CDTF">2021-11-29T17:41:44Z</dcterms:created>
  <dcterms:modified xsi:type="dcterms:W3CDTF">2021-12-02T16:55:00Z</dcterms:modified>
</cp:coreProperties>
</file>